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4"/>
    <p:sldMasterId id="2147483661" r:id="rId5"/>
    <p:sldMasterId id="2147483673" r:id="rId6"/>
  </p:sldMasterIdLst>
  <p:notesMasterIdLst>
    <p:notesMasterId r:id="rId23"/>
  </p:notesMasterIdLst>
  <p:sldIdLst>
    <p:sldId id="462" r:id="rId7"/>
    <p:sldId id="645" r:id="rId8"/>
    <p:sldId id="691" r:id="rId9"/>
    <p:sldId id="665" r:id="rId10"/>
    <p:sldId id="674" r:id="rId11"/>
    <p:sldId id="692" r:id="rId12"/>
    <p:sldId id="675" r:id="rId13"/>
    <p:sldId id="677" r:id="rId14"/>
    <p:sldId id="673" r:id="rId15"/>
    <p:sldId id="686" r:id="rId16"/>
    <p:sldId id="676" r:id="rId17"/>
    <p:sldId id="687" r:id="rId18"/>
    <p:sldId id="688" r:id="rId19"/>
    <p:sldId id="689" r:id="rId20"/>
    <p:sldId id="678" r:id="rId21"/>
    <p:sldId id="465"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232A"/>
    <a:srgbClr val="8EC3A7"/>
    <a:srgbClr val="F58220"/>
    <a:srgbClr val="990000"/>
    <a:srgbClr val="A50021"/>
    <a:srgbClr val="800000"/>
    <a:srgbClr val="FBB519"/>
    <a:srgbClr val="00ACD4"/>
    <a:srgbClr val="6EBE4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E87D044-5AD7-40D7-AC4F-8EC8FECB3657}" v="1" dt="2020-09-24T11:33:53.83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5574" autoAdjust="0"/>
  </p:normalViewPr>
  <p:slideViewPr>
    <p:cSldViewPr snapToGrid="0">
      <p:cViewPr varScale="1">
        <p:scale>
          <a:sx n="50" d="100"/>
          <a:sy n="50" d="100"/>
        </p:scale>
        <p:origin x="150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ucy Maina" userId="97052824-afcf-4f5e-a547-11783fe8b4e9" providerId="ADAL" clId="{0E87D044-5AD7-40D7-AC4F-8EC8FECB3657}"/>
    <pc:docChg chg="modSld">
      <pc:chgData name="Lucy Maina" userId="97052824-afcf-4f5e-a547-11783fe8b4e9" providerId="ADAL" clId="{0E87D044-5AD7-40D7-AC4F-8EC8FECB3657}" dt="2020-09-24T11:34:19.206" v="10" actId="14100"/>
      <pc:docMkLst>
        <pc:docMk/>
      </pc:docMkLst>
      <pc:sldChg chg="addSp modSp">
        <pc:chgData name="Lucy Maina" userId="97052824-afcf-4f5e-a547-11783fe8b4e9" providerId="ADAL" clId="{0E87D044-5AD7-40D7-AC4F-8EC8FECB3657}" dt="2020-09-24T11:34:19.206" v="10" actId="14100"/>
        <pc:sldMkLst>
          <pc:docMk/>
          <pc:sldMk cId="3487439671" sldId="465"/>
        </pc:sldMkLst>
        <pc:picChg chg="add mod">
          <ac:chgData name="Lucy Maina" userId="97052824-afcf-4f5e-a547-11783fe8b4e9" providerId="ADAL" clId="{0E87D044-5AD7-40D7-AC4F-8EC8FECB3657}" dt="2020-09-24T11:34:19.206" v="10" actId="14100"/>
          <ac:picMkLst>
            <pc:docMk/>
            <pc:sldMk cId="3487439671" sldId="465"/>
            <ac:picMk id="4" creationId="{294A649A-84DF-4485-AD39-D89DEFD8B799}"/>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678D008-71C9-4461-8CFF-DD92B7767A6C}" type="datetimeFigureOut">
              <a:rPr lang="en-GB" smtClean="0"/>
              <a:t>14/10/2020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208D33-FAD3-4CB3-BD83-500A3A84FE91}" type="slidenum">
              <a:rPr lang="en-GB" smtClean="0"/>
              <a:t>‹#›</a:t>
            </a:fld>
            <a:endParaRPr lang="en-GB"/>
          </a:p>
        </p:txBody>
      </p:sp>
    </p:spTree>
    <p:extLst>
      <p:ext uri="{BB962C8B-B14F-4D97-AF65-F5344CB8AC3E}">
        <p14:creationId xmlns:p14="http://schemas.microsoft.com/office/powerpoint/2010/main" val="34421115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208D33-FAD3-4CB3-BD83-500A3A84FE91}" type="slidenum">
              <a:rPr lang="en-GB" smtClean="0"/>
              <a:t>2</a:t>
            </a:fld>
            <a:endParaRPr lang="en-GB"/>
          </a:p>
        </p:txBody>
      </p:sp>
    </p:spTree>
    <p:extLst>
      <p:ext uri="{BB962C8B-B14F-4D97-AF65-F5344CB8AC3E}">
        <p14:creationId xmlns:p14="http://schemas.microsoft.com/office/powerpoint/2010/main" val="34029598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208D33-FAD3-4CB3-BD83-500A3A84FE91}" type="slidenum">
              <a:rPr lang="en-GB" smtClean="0"/>
              <a:t>12</a:t>
            </a:fld>
            <a:endParaRPr lang="en-GB"/>
          </a:p>
        </p:txBody>
      </p:sp>
    </p:spTree>
    <p:extLst>
      <p:ext uri="{BB962C8B-B14F-4D97-AF65-F5344CB8AC3E}">
        <p14:creationId xmlns:p14="http://schemas.microsoft.com/office/powerpoint/2010/main" val="4115508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1208D33-FAD3-4CB3-BD83-500A3A84FE91}" type="slidenum">
              <a:rPr lang="en-GB" smtClean="0"/>
              <a:t>13</a:t>
            </a:fld>
            <a:endParaRPr lang="en-GB"/>
          </a:p>
        </p:txBody>
      </p:sp>
    </p:spTree>
    <p:extLst>
      <p:ext uri="{BB962C8B-B14F-4D97-AF65-F5344CB8AC3E}">
        <p14:creationId xmlns:p14="http://schemas.microsoft.com/office/powerpoint/2010/main" val="19058756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E6B487-452C-AE43-B35E-493EC4E56192}"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25447948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208D33-FAD3-4CB3-BD83-500A3A84FE91}" type="slidenum">
              <a:rPr lang="en-GB" smtClean="0"/>
              <a:t>3</a:t>
            </a:fld>
            <a:endParaRPr lang="en-GB"/>
          </a:p>
        </p:txBody>
      </p:sp>
    </p:spTree>
    <p:extLst>
      <p:ext uri="{BB962C8B-B14F-4D97-AF65-F5344CB8AC3E}">
        <p14:creationId xmlns:p14="http://schemas.microsoft.com/office/powerpoint/2010/main" val="30314739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208D33-FAD3-4CB3-BD83-500A3A84FE91}" type="slidenum">
              <a:rPr lang="en-GB" smtClean="0"/>
              <a:t>4</a:t>
            </a:fld>
            <a:endParaRPr lang="en-GB"/>
          </a:p>
        </p:txBody>
      </p:sp>
    </p:spTree>
    <p:extLst>
      <p:ext uri="{BB962C8B-B14F-4D97-AF65-F5344CB8AC3E}">
        <p14:creationId xmlns:p14="http://schemas.microsoft.com/office/powerpoint/2010/main" val="28212903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208D33-FAD3-4CB3-BD83-500A3A84FE91}" type="slidenum">
              <a:rPr lang="en-GB" smtClean="0"/>
              <a:t>5</a:t>
            </a:fld>
            <a:endParaRPr lang="en-GB"/>
          </a:p>
        </p:txBody>
      </p:sp>
    </p:spTree>
    <p:extLst>
      <p:ext uri="{BB962C8B-B14F-4D97-AF65-F5344CB8AC3E}">
        <p14:creationId xmlns:p14="http://schemas.microsoft.com/office/powerpoint/2010/main" val="14593150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208D33-FAD3-4CB3-BD83-500A3A84FE91}" type="slidenum">
              <a:rPr lang="en-GB" smtClean="0"/>
              <a:t>6</a:t>
            </a:fld>
            <a:endParaRPr lang="en-GB"/>
          </a:p>
        </p:txBody>
      </p:sp>
    </p:spTree>
    <p:extLst>
      <p:ext uri="{BB962C8B-B14F-4D97-AF65-F5344CB8AC3E}">
        <p14:creationId xmlns:p14="http://schemas.microsoft.com/office/powerpoint/2010/main" val="34744470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208D33-FAD3-4CB3-BD83-500A3A84FE91}" type="slidenum">
              <a:rPr lang="en-GB" smtClean="0"/>
              <a:t>8</a:t>
            </a:fld>
            <a:endParaRPr lang="en-GB"/>
          </a:p>
        </p:txBody>
      </p:sp>
    </p:spTree>
    <p:extLst>
      <p:ext uri="{BB962C8B-B14F-4D97-AF65-F5344CB8AC3E}">
        <p14:creationId xmlns:p14="http://schemas.microsoft.com/office/powerpoint/2010/main" val="32185431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208D33-FAD3-4CB3-BD83-500A3A84FE91}" type="slidenum">
              <a:rPr lang="en-GB" smtClean="0"/>
              <a:t>9</a:t>
            </a:fld>
            <a:endParaRPr lang="en-GB"/>
          </a:p>
        </p:txBody>
      </p:sp>
    </p:spTree>
    <p:extLst>
      <p:ext uri="{BB962C8B-B14F-4D97-AF65-F5344CB8AC3E}">
        <p14:creationId xmlns:p14="http://schemas.microsoft.com/office/powerpoint/2010/main" val="19773645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208D33-FAD3-4CB3-BD83-500A3A84FE91}" type="slidenum">
              <a:rPr lang="en-GB" smtClean="0"/>
              <a:t>10</a:t>
            </a:fld>
            <a:endParaRPr lang="en-GB"/>
          </a:p>
        </p:txBody>
      </p:sp>
    </p:spTree>
    <p:extLst>
      <p:ext uri="{BB962C8B-B14F-4D97-AF65-F5344CB8AC3E}">
        <p14:creationId xmlns:p14="http://schemas.microsoft.com/office/powerpoint/2010/main" val="14362127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208D33-FAD3-4CB3-BD83-500A3A84FE91}" type="slidenum">
              <a:rPr lang="en-GB" smtClean="0"/>
              <a:t>11</a:t>
            </a:fld>
            <a:endParaRPr lang="en-GB"/>
          </a:p>
        </p:txBody>
      </p:sp>
    </p:spTree>
    <p:extLst>
      <p:ext uri="{BB962C8B-B14F-4D97-AF65-F5344CB8AC3E}">
        <p14:creationId xmlns:p14="http://schemas.microsoft.com/office/powerpoint/2010/main" val="15234059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FD605B-08FC-48ED-B54D-B5CF997D735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633C2BB-A0D1-4CB9-87FA-F2E06050231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F428C54-58D3-44AE-98CA-589C89E3F7CD}"/>
              </a:ext>
            </a:extLst>
          </p:cNvPr>
          <p:cNvSpPr>
            <a:spLocks noGrp="1"/>
          </p:cNvSpPr>
          <p:nvPr>
            <p:ph type="dt" sz="half" idx="10"/>
          </p:nvPr>
        </p:nvSpPr>
        <p:spPr/>
        <p:txBody>
          <a:bodyPr/>
          <a:lstStyle/>
          <a:p>
            <a:fld id="{5B92DBA6-B7F8-42D4-B6C1-6ABE381608A3}" type="datetimeFigureOut">
              <a:rPr lang="en-GB" smtClean="0"/>
              <a:t>14/10/2020</a:t>
            </a:fld>
            <a:endParaRPr lang="en-GB"/>
          </a:p>
        </p:txBody>
      </p:sp>
      <p:sp>
        <p:nvSpPr>
          <p:cNvPr id="5" name="Footer Placeholder 4">
            <a:extLst>
              <a:ext uri="{FF2B5EF4-FFF2-40B4-BE49-F238E27FC236}">
                <a16:creationId xmlns:a16="http://schemas.microsoft.com/office/drawing/2014/main" id="{B171AFAC-E98C-4F68-B951-D4D49F56302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AEEBA65-5413-456B-8ED3-52C32C7AE72F}"/>
              </a:ext>
            </a:extLst>
          </p:cNvPr>
          <p:cNvSpPr>
            <a:spLocks noGrp="1"/>
          </p:cNvSpPr>
          <p:nvPr>
            <p:ph type="sldNum" sz="quarter" idx="12"/>
          </p:nvPr>
        </p:nvSpPr>
        <p:spPr/>
        <p:txBody>
          <a:bodyPr/>
          <a:lstStyle/>
          <a:p>
            <a:fld id="{2CB5993F-4565-4FE5-B900-0BD0EB904B17}" type="slidenum">
              <a:rPr lang="en-GB" smtClean="0"/>
              <a:t>‹#›</a:t>
            </a:fld>
            <a:endParaRPr lang="en-GB"/>
          </a:p>
        </p:txBody>
      </p:sp>
    </p:spTree>
    <p:extLst>
      <p:ext uri="{BB962C8B-B14F-4D97-AF65-F5344CB8AC3E}">
        <p14:creationId xmlns:p14="http://schemas.microsoft.com/office/powerpoint/2010/main" val="39688247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D71978-E636-4D88-BD34-BDB15B933F6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ECE5B59-F910-418F-AF1A-0C6B8B5CB11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1F30FFB-7C33-48ED-B677-A2C35929C10D}"/>
              </a:ext>
            </a:extLst>
          </p:cNvPr>
          <p:cNvSpPr>
            <a:spLocks noGrp="1"/>
          </p:cNvSpPr>
          <p:nvPr>
            <p:ph type="dt" sz="half" idx="10"/>
          </p:nvPr>
        </p:nvSpPr>
        <p:spPr/>
        <p:txBody>
          <a:bodyPr/>
          <a:lstStyle/>
          <a:p>
            <a:fld id="{5B92DBA6-B7F8-42D4-B6C1-6ABE381608A3}" type="datetimeFigureOut">
              <a:rPr lang="en-GB" smtClean="0"/>
              <a:t>14/10/2020</a:t>
            </a:fld>
            <a:endParaRPr lang="en-GB"/>
          </a:p>
        </p:txBody>
      </p:sp>
      <p:sp>
        <p:nvSpPr>
          <p:cNvPr id="5" name="Footer Placeholder 4">
            <a:extLst>
              <a:ext uri="{FF2B5EF4-FFF2-40B4-BE49-F238E27FC236}">
                <a16:creationId xmlns:a16="http://schemas.microsoft.com/office/drawing/2014/main" id="{9D245AC1-B9A2-4E33-899F-7B27D8E8C71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3FDD537-A3E0-46BC-8068-DCA94E384FA7}"/>
              </a:ext>
            </a:extLst>
          </p:cNvPr>
          <p:cNvSpPr>
            <a:spLocks noGrp="1"/>
          </p:cNvSpPr>
          <p:nvPr>
            <p:ph type="sldNum" sz="quarter" idx="12"/>
          </p:nvPr>
        </p:nvSpPr>
        <p:spPr/>
        <p:txBody>
          <a:bodyPr/>
          <a:lstStyle/>
          <a:p>
            <a:fld id="{2CB5993F-4565-4FE5-B900-0BD0EB904B17}" type="slidenum">
              <a:rPr lang="en-GB" smtClean="0"/>
              <a:t>‹#›</a:t>
            </a:fld>
            <a:endParaRPr lang="en-GB"/>
          </a:p>
        </p:txBody>
      </p:sp>
    </p:spTree>
    <p:extLst>
      <p:ext uri="{BB962C8B-B14F-4D97-AF65-F5344CB8AC3E}">
        <p14:creationId xmlns:p14="http://schemas.microsoft.com/office/powerpoint/2010/main" val="20577610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D432CDA-2067-4A32-95EC-D60A4B9F41F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641B797-4231-423D-BD9B-622BB700EBE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0555CF8-AEC1-4F20-9B23-9932C1C00A77}"/>
              </a:ext>
            </a:extLst>
          </p:cNvPr>
          <p:cNvSpPr>
            <a:spLocks noGrp="1"/>
          </p:cNvSpPr>
          <p:nvPr>
            <p:ph type="dt" sz="half" idx="10"/>
          </p:nvPr>
        </p:nvSpPr>
        <p:spPr/>
        <p:txBody>
          <a:bodyPr/>
          <a:lstStyle/>
          <a:p>
            <a:fld id="{5B92DBA6-B7F8-42D4-B6C1-6ABE381608A3}" type="datetimeFigureOut">
              <a:rPr lang="en-GB" smtClean="0"/>
              <a:t>14/10/2020</a:t>
            </a:fld>
            <a:endParaRPr lang="en-GB"/>
          </a:p>
        </p:txBody>
      </p:sp>
      <p:sp>
        <p:nvSpPr>
          <p:cNvPr id="5" name="Footer Placeholder 4">
            <a:extLst>
              <a:ext uri="{FF2B5EF4-FFF2-40B4-BE49-F238E27FC236}">
                <a16:creationId xmlns:a16="http://schemas.microsoft.com/office/drawing/2014/main" id="{C51D2D26-D89D-4B9F-A36F-EF415E775C0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5F49351-3D6F-4072-B5D4-87CB99E9AAF2}"/>
              </a:ext>
            </a:extLst>
          </p:cNvPr>
          <p:cNvSpPr>
            <a:spLocks noGrp="1"/>
          </p:cNvSpPr>
          <p:nvPr>
            <p:ph type="sldNum" sz="quarter" idx="12"/>
          </p:nvPr>
        </p:nvSpPr>
        <p:spPr/>
        <p:txBody>
          <a:bodyPr/>
          <a:lstStyle/>
          <a:p>
            <a:fld id="{2CB5993F-4565-4FE5-B900-0BD0EB904B17}" type="slidenum">
              <a:rPr lang="en-GB" smtClean="0"/>
              <a:t>‹#›</a:t>
            </a:fld>
            <a:endParaRPr lang="en-GB"/>
          </a:p>
        </p:txBody>
      </p:sp>
    </p:spTree>
    <p:extLst>
      <p:ext uri="{BB962C8B-B14F-4D97-AF65-F5344CB8AC3E}">
        <p14:creationId xmlns:p14="http://schemas.microsoft.com/office/powerpoint/2010/main" val="39380109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White 2 Logo Layout">
    <p:bg>
      <p:bgPr>
        <a:blipFill dpi="0" rotWithShape="1">
          <a:blip r:embed="rId2">
            <a:alphaModFix amt="0"/>
          </a:blip>
          <a:srcRect/>
          <a:stretch>
            <a:fillRect/>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7C617D6C-26FA-4267-8DF9-2A8845BEC942}"/>
              </a:ext>
            </a:extLst>
          </p:cNvPr>
          <p:cNvGrpSpPr/>
          <p:nvPr userDrawn="1"/>
        </p:nvGrpSpPr>
        <p:grpSpPr>
          <a:xfrm>
            <a:off x="348343" y="2924130"/>
            <a:ext cx="11495315" cy="1744946"/>
            <a:chOff x="261257" y="3446650"/>
            <a:chExt cx="8621486" cy="1744946"/>
          </a:xfrm>
        </p:grpSpPr>
        <p:cxnSp>
          <p:nvCxnSpPr>
            <p:cNvPr id="19" name="Straight Connector 18">
              <a:extLst>
                <a:ext uri="{FF2B5EF4-FFF2-40B4-BE49-F238E27FC236}">
                  <a16:creationId xmlns:a16="http://schemas.microsoft.com/office/drawing/2014/main" id="{71B83301-13C7-46D3-83A8-506CD5311FA3}"/>
                </a:ext>
              </a:extLst>
            </p:cNvPr>
            <p:cNvCxnSpPr>
              <a:cxnSpLocks/>
            </p:cNvCxnSpPr>
            <p:nvPr/>
          </p:nvCxnSpPr>
          <p:spPr>
            <a:xfrm>
              <a:off x="261257" y="4342205"/>
              <a:ext cx="8621486"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Picture Placeholder 5">
              <a:extLst>
                <a:ext uri="{FF2B5EF4-FFF2-40B4-BE49-F238E27FC236}">
                  <a16:creationId xmlns:a16="http://schemas.microsoft.com/office/drawing/2014/main" id="{B1057702-E4E5-4C2E-A86E-D6178EB80D2E}"/>
                </a:ext>
              </a:extLst>
            </p:cNvPr>
            <p:cNvSpPr txBox="1">
              <a:spLocks/>
            </p:cNvSpPr>
            <p:nvPr/>
          </p:nvSpPr>
          <p:spPr>
            <a:xfrm>
              <a:off x="2451200" y="3446650"/>
              <a:ext cx="1994224" cy="1744946"/>
            </a:xfrm>
            <a:prstGeom prst="rect">
              <a:avLst/>
            </a:prstGeom>
            <a:ln w="12700">
              <a:solidFill>
                <a:schemeClr val="bg1"/>
              </a:solidFill>
            </a:ln>
          </p:spPr>
        </p:sp>
        <p:sp>
          <p:nvSpPr>
            <p:cNvPr id="21" name="Picture Placeholder 5">
              <a:extLst>
                <a:ext uri="{FF2B5EF4-FFF2-40B4-BE49-F238E27FC236}">
                  <a16:creationId xmlns:a16="http://schemas.microsoft.com/office/drawing/2014/main" id="{0B274334-CA36-4709-928C-036B0185AF8D}"/>
                </a:ext>
              </a:extLst>
            </p:cNvPr>
            <p:cNvSpPr txBox="1">
              <a:spLocks/>
            </p:cNvSpPr>
            <p:nvPr/>
          </p:nvSpPr>
          <p:spPr>
            <a:xfrm>
              <a:off x="4698577" y="3446650"/>
              <a:ext cx="1994224" cy="1744946"/>
            </a:xfrm>
            <a:prstGeom prst="rect">
              <a:avLst/>
            </a:prstGeom>
            <a:ln w="12700">
              <a:solidFill>
                <a:schemeClr val="bg1"/>
              </a:solidFill>
            </a:ln>
          </p:spPr>
        </p:sp>
      </p:grpSp>
      <p:sp>
        <p:nvSpPr>
          <p:cNvPr id="7" name="Rectangle 6">
            <a:extLst>
              <a:ext uri="{FF2B5EF4-FFF2-40B4-BE49-F238E27FC236}">
                <a16:creationId xmlns:a16="http://schemas.microsoft.com/office/drawing/2014/main" id="{A431EC2C-6DE7-4974-8196-37B396EF9DF2}"/>
              </a:ext>
            </a:extLst>
          </p:cNvPr>
          <p:cNvSpPr/>
          <p:nvPr userDrawn="1"/>
        </p:nvSpPr>
        <p:spPr>
          <a:xfrm>
            <a:off x="1250664" y="5623439"/>
            <a:ext cx="9690672" cy="461665"/>
          </a:xfrm>
          <a:prstGeom prst="rect">
            <a:avLst/>
          </a:prstGeom>
        </p:spPr>
        <p:txBody>
          <a:bodyPr wrap="square">
            <a:spAutoFit/>
          </a:bodyPr>
          <a:lstStyle/>
          <a:p>
            <a:pPr algn="ctr"/>
            <a:r>
              <a:rPr lang="en-US" sz="1200" i="1" dirty="0">
                <a:latin typeface="Georgia" panose="02040502050405020303" pitchFamily="18" charset="0"/>
              </a:rPr>
              <a:t>This work is supported by Nutrition International, formerly the Micronutrient Initiative, as part of the Technical Assistance for Nutrition (TAN) programme funded with UK aid from the UK government.</a:t>
            </a:r>
            <a:endParaRPr lang="en-US" sz="1200" dirty="0"/>
          </a:p>
        </p:txBody>
      </p:sp>
    </p:spTree>
    <p:extLst>
      <p:ext uri="{BB962C8B-B14F-4D97-AF65-F5344CB8AC3E}">
        <p14:creationId xmlns:p14="http://schemas.microsoft.com/office/powerpoint/2010/main" val="7039286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0E7B928-FF05-4680-B9E6-9CBF46CCBEEC}" type="datetimeFigureOut">
              <a:rPr lang="en-US" smtClean="0"/>
              <a:pPr/>
              <a:t>10/14/2020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1EA07C-EE9C-40C2-ADB5-5ED734F62BC1}" type="slidenum">
              <a:rPr lang="en-US" smtClean="0"/>
              <a:pPr/>
              <a:t>‹#›</a:t>
            </a:fld>
            <a:endParaRPr lang="en-US"/>
          </a:p>
        </p:txBody>
      </p:sp>
    </p:spTree>
    <p:extLst>
      <p:ext uri="{BB962C8B-B14F-4D97-AF65-F5344CB8AC3E}">
        <p14:creationId xmlns:p14="http://schemas.microsoft.com/office/powerpoint/2010/main" val="29086192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E7B928-FF05-4680-B9E6-9CBF46CCBEEC}" type="datetimeFigureOut">
              <a:rPr lang="en-US" smtClean="0"/>
              <a:pPr/>
              <a:t>10/14/2020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1EA07C-EE9C-40C2-ADB5-5ED734F62BC1}" type="slidenum">
              <a:rPr lang="en-US" smtClean="0"/>
              <a:pPr/>
              <a:t>‹#›</a:t>
            </a:fld>
            <a:endParaRPr lang="en-US"/>
          </a:p>
        </p:txBody>
      </p:sp>
    </p:spTree>
    <p:extLst>
      <p:ext uri="{BB962C8B-B14F-4D97-AF65-F5344CB8AC3E}">
        <p14:creationId xmlns:p14="http://schemas.microsoft.com/office/powerpoint/2010/main" val="8738972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0E7B928-FF05-4680-B9E6-9CBF46CCBEEC}" type="datetimeFigureOut">
              <a:rPr lang="en-US" smtClean="0"/>
              <a:pPr/>
              <a:t>10/14/2020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1EA07C-EE9C-40C2-ADB5-5ED734F62BC1}" type="slidenum">
              <a:rPr lang="en-US" smtClean="0"/>
              <a:pPr/>
              <a:t>‹#›</a:t>
            </a:fld>
            <a:endParaRPr lang="en-US"/>
          </a:p>
        </p:txBody>
      </p:sp>
    </p:spTree>
    <p:extLst>
      <p:ext uri="{BB962C8B-B14F-4D97-AF65-F5344CB8AC3E}">
        <p14:creationId xmlns:p14="http://schemas.microsoft.com/office/powerpoint/2010/main" val="38697928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0E7B928-FF05-4680-B9E6-9CBF46CCBEEC}" type="datetimeFigureOut">
              <a:rPr lang="en-US" smtClean="0"/>
              <a:pPr/>
              <a:t>10/14/2020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1EA07C-EE9C-40C2-ADB5-5ED734F62BC1}" type="slidenum">
              <a:rPr lang="en-US" smtClean="0"/>
              <a:pPr/>
              <a:t>‹#›</a:t>
            </a:fld>
            <a:endParaRPr lang="en-US"/>
          </a:p>
        </p:txBody>
      </p:sp>
    </p:spTree>
    <p:extLst>
      <p:ext uri="{BB962C8B-B14F-4D97-AF65-F5344CB8AC3E}">
        <p14:creationId xmlns:p14="http://schemas.microsoft.com/office/powerpoint/2010/main" val="13626757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0E7B928-FF05-4680-B9E6-9CBF46CCBEEC}" type="datetimeFigureOut">
              <a:rPr lang="en-US" smtClean="0"/>
              <a:pPr/>
              <a:t>10/14/2020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11EA07C-EE9C-40C2-ADB5-5ED734F62BC1}" type="slidenum">
              <a:rPr lang="en-US" smtClean="0"/>
              <a:pPr/>
              <a:t>‹#›</a:t>
            </a:fld>
            <a:endParaRPr lang="en-US"/>
          </a:p>
        </p:txBody>
      </p:sp>
    </p:spTree>
    <p:extLst>
      <p:ext uri="{BB962C8B-B14F-4D97-AF65-F5344CB8AC3E}">
        <p14:creationId xmlns:p14="http://schemas.microsoft.com/office/powerpoint/2010/main" val="3066504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0E7B928-FF05-4680-B9E6-9CBF46CCBEEC}" type="datetimeFigureOut">
              <a:rPr lang="en-US" smtClean="0"/>
              <a:pPr/>
              <a:t>10/14/2020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11EA07C-EE9C-40C2-ADB5-5ED734F62BC1}" type="slidenum">
              <a:rPr lang="en-US" smtClean="0"/>
              <a:pPr/>
              <a:t>‹#›</a:t>
            </a:fld>
            <a:endParaRPr lang="en-US"/>
          </a:p>
        </p:txBody>
      </p:sp>
    </p:spTree>
    <p:extLst>
      <p:ext uri="{BB962C8B-B14F-4D97-AF65-F5344CB8AC3E}">
        <p14:creationId xmlns:p14="http://schemas.microsoft.com/office/powerpoint/2010/main" val="24449521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E7B928-FF05-4680-B9E6-9CBF46CCBEEC}" type="datetimeFigureOut">
              <a:rPr lang="en-US" smtClean="0"/>
              <a:pPr/>
              <a:t>10/14/2020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11EA07C-EE9C-40C2-ADB5-5ED734F62BC1}" type="slidenum">
              <a:rPr lang="en-US" smtClean="0"/>
              <a:pPr/>
              <a:t>‹#›</a:t>
            </a:fld>
            <a:endParaRPr lang="en-US"/>
          </a:p>
        </p:txBody>
      </p:sp>
    </p:spTree>
    <p:extLst>
      <p:ext uri="{BB962C8B-B14F-4D97-AF65-F5344CB8AC3E}">
        <p14:creationId xmlns:p14="http://schemas.microsoft.com/office/powerpoint/2010/main" val="7782298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6093AE-E517-40A7-9BCC-102A2FC5B9A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3A573F4-A612-4115-AEE7-D865B75E5F7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A914156-AD2B-4C89-A057-C40AAA613FA6}"/>
              </a:ext>
            </a:extLst>
          </p:cNvPr>
          <p:cNvSpPr>
            <a:spLocks noGrp="1"/>
          </p:cNvSpPr>
          <p:nvPr>
            <p:ph type="dt" sz="half" idx="10"/>
          </p:nvPr>
        </p:nvSpPr>
        <p:spPr/>
        <p:txBody>
          <a:bodyPr/>
          <a:lstStyle/>
          <a:p>
            <a:fld id="{5B92DBA6-B7F8-42D4-B6C1-6ABE381608A3}" type="datetimeFigureOut">
              <a:rPr lang="en-GB" smtClean="0"/>
              <a:t>14/10/2020</a:t>
            </a:fld>
            <a:endParaRPr lang="en-GB"/>
          </a:p>
        </p:txBody>
      </p:sp>
      <p:sp>
        <p:nvSpPr>
          <p:cNvPr id="5" name="Footer Placeholder 4">
            <a:extLst>
              <a:ext uri="{FF2B5EF4-FFF2-40B4-BE49-F238E27FC236}">
                <a16:creationId xmlns:a16="http://schemas.microsoft.com/office/drawing/2014/main" id="{C41802DD-9A3F-44BF-A822-BC67928518D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6EBD2F6-8B2F-4EBC-A012-5578AA267381}"/>
              </a:ext>
            </a:extLst>
          </p:cNvPr>
          <p:cNvSpPr>
            <a:spLocks noGrp="1"/>
          </p:cNvSpPr>
          <p:nvPr>
            <p:ph type="sldNum" sz="quarter" idx="12"/>
          </p:nvPr>
        </p:nvSpPr>
        <p:spPr/>
        <p:txBody>
          <a:bodyPr/>
          <a:lstStyle/>
          <a:p>
            <a:fld id="{2CB5993F-4565-4FE5-B900-0BD0EB904B17}" type="slidenum">
              <a:rPr lang="en-GB" smtClean="0"/>
              <a:t>‹#›</a:t>
            </a:fld>
            <a:endParaRPr lang="en-GB"/>
          </a:p>
        </p:txBody>
      </p:sp>
    </p:spTree>
    <p:extLst>
      <p:ext uri="{BB962C8B-B14F-4D97-AF65-F5344CB8AC3E}">
        <p14:creationId xmlns:p14="http://schemas.microsoft.com/office/powerpoint/2010/main" val="36251134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0E7B928-FF05-4680-B9E6-9CBF46CCBEEC}" type="datetimeFigureOut">
              <a:rPr lang="en-US" smtClean="0"/>
              <a:pPr/>
              <a:t>10/14/2020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1EA07C-EE9C-40C2-ADB5-5ED734F62BC1}" type="slidenum">
              <a:rPr lang="en-US" smtClean="0"/>
              <a:pPr/>
              <a:t>‹#›</a:t>
            </a:fld>
            <a:endParaRPr lang="en-US"/>
          </a:p>
        </p:txBody>
      </p:sp>
    </p:spTree>
    <p:extLst>
      <p:ext uri="{BB962C8B-B14F-4D97-AF65-F5344CB8AC3E}">
        <p14:creationId xmlns:p14="http://schemas.microsoft.com/office/powerpoint/2010/main" val="32130496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0E7B928-FF05-4680-B9E6-9CBF46CCBEEC}" type="datetimeFigureOut">
              <a:rPr lang="en-US" smtClean="0"/>
              <a:pPr/>
              <a:t>10/14/2020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1EA07C-EE9C-40C2-ADB5-5ED734F62BC1}" type="slidenum">
              <a:rPr lang="en-US" smtClean="0"/>
              <a:pPr/>
              <a:t>‹#›</a:t>
            </a:fld>
            <a:endParaRPr lang="en-US"/>
          </a:p>
        </p:txBody>
      </p:sp>
    </p:spTree>
    <p:extLst>
      <p:ext uri="{BB962C8B-B14F-4D97-AF65-F5344CB8AC3E}">
        <p14:creationId xmlns:p14="http://schemas.microsoft.com/office/powerpoint/2010/main" val="19418024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E7B928-FF05-4680-B9E6-9CBF46CCBEEC}" type="datetimeFigureOut">
              <a:rPr lang="en-US" smtClean="0"/>
              <a:pPr/>
              <a:t>10/14/2020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1EA07C-EE9C-40C2-ADB5-5ED734F62BC1}" type="slidenum">
              <a:rPr lang="en-US" smtClean="0"/>
              <a:pPr/>
              <a:t>‹#›</a:t>
            </a:fld>
            <a:endParaRPr lang="en-US"/>
          </a:p>
        </p:txBody>
      </p:sp>
    </p:spTree>
    <p:extLst>
      <p:ext uri="{BB962C8B-B14F-4D97-AF65-F5344CB8AC3E}">
        <p14:creationId xmlns:p14="http://schemas.microsoft.com/office/powerpoint/2010/main" val="32742952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E7B928-FF05-4680-B9E6-9CBF46CCBEEC}" type="datetimeFigureOut">
              <a:rPr lang="en-US" smtClean="0"/>
              <a:pPr/>
              <a:t>10/14/2020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1EA07C-EE9C-40C2-ADB5-5ED734F62BC1}" type="slidenum">
              <a:rPr lang="en-US" smtClean="0"/>
              <a:pPr/>
              <a:t>‹#›</a:t>
            </a:fld>
            <a:endParaRPr lang="en-US"/>
          </a:p>
        </p:txBody>
      </p:sp>
    </p:spTree>
    <p:extLst>
      <p:ext uri="{BB962C8B-B14F-4D97-AF65-F5344CB8AC3E}">
        <p14:creationId xmlns:p14="http://schemas.microsoft.com/office/powerpoint/2010/main" val="8260476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0E7B928-FF05-4680-B9E6-9CBF46CCBEEC}" type="datetimeFigureOut">
              <a:rPr lang="en-US" smtClean="0"/>
              <a:pPr/>
              <a:t>10/14/2020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1EA07C-EE9C-40C2-ADB5-5ED734F62BC1}" type="slidenum">
              <a:rPr lang="en-US" smtClean="0"/>
              <a:pPr/>
              <a:t>‹#›</a:t>
            </a:fld>
            <a:endParaRPr lang="en-US"/>
          </a:p>
        </p:txBody>
      </p:sp>
    </p:spTree>
    <p:extLst>
      <p:ext uri="{BB962C8B-B14F-4D97-AF65-F5344CB8AC3E}">
        <p14:creationId xmlns:p14="http://schemas.microsoft.com/office/powerpoint/2010/main" val="30145837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E7B928-FF05-4680-B9E6-9CBF46CCBEEC}" type="datetimeFigureOut">
              <a:rPr lang="en-US" smtClean="0"/>
              <a:pPr/>
              <a:t>10/14/2020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1EA07C-EE9C-40C2-ADB5-5ED734F62BC1}" type="slidenum">
              <a:rPr lang="en-US" smtClean="0"/>
              <a:pPr/>
              <a:t>‹#›</a:t>
            </a:fld>
            <a:endParaRPr lang="en-US"/>
          </a:p>
        </p:txBody>
      </p:sp>
    </p:spTree>
    <p:extLst>
      <p:ext uri="{BB962C8B-B14F-4D97-AF65-F5344CB8AC3E}">
        <p14:creationId xmlns:p14="http://schemas.microsoft.com/office/powerpoint/2010/main" val="154207931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0E7B928-FF05-4680-B9E6-9CBF46CCBEEC}" type="datetimeFigureOut">
              <a:rPr lang="en-US" smtClean="0"/>
              <a:pPr/>
              <a:t>10/14/2020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1EA07C-EE9C-40C2-ADB5-5ED734F62BC1}" type="slidenum">
              <a:rPr lang="en-US" smtClean="0"/>
              <a:pPr/>
              <a:t>‹#›</a:t>
            </a:fld>
            <a:endParaRPr lang="en-US"/>
          </a:p>
        </p:txBody>
      </p:sp>
    </p:spTree>
    <p:extLst>
      <p:ext uri="{BB962C8B-B14F-4D97-AF65-F5344CB8AC3E}">
        <p14:creationId xmlns:p14="http://schemas.microsoft.com/office/powerpoint/2010/main" val="17278195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0E7B928-FF05-4680-B9E6-9CBF46CCBEEC}" type="datetimeFigureOut">
              <a:rPr lang="en-US" smtClean="0"/>
              <a:pPr/>
              <a:t>10/14/2020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1EA07C-EE9C-40C2-ADB5-5ED734F62BC1}" type="slidenum">
              <a:rPr lang="en-US" smtClean="0"/>
              <a:pPr/>
              <a:t>‹#›</a:t>
            </a:fld>
            <a:endParaRPr lang="en-US"/>
          </a:p>
        </p:txBody>
      </p:sp>
    </p:spTree>
    <p:extLst>
      <p:ext uri="{BB962C8B-B14F-4D97-AF65-F5344CB8AC3E}">
        <p14:creationId xmlns:p14="http://schemas.microsoft.com/office/powerpoint/2010/main" val="219813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0E7B928-FF05-4680-B9E6-9CBF46CCBEEC}" type="datetimeFigureOut">
              <a:rPr lang="en-US" smtClean="0"/>
              <a:pPr/>
              <a:t>10/14/2020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11EA07C-EE9C-40C2-ADB5-5ED734F62BC1}" type="slidenum">
              <a:rPr lang="en-US" smtClean="0"/>
              <a:pPr/>
              <a:t>‹#›</a:t>
            </a:fld>
            <a:endParaRPr lang="en-US"/>
          </a:p>
        </p:txBody>
      </p:sp>
    </p:spTree>
    <p:extLst>
      <p:ext uri="{BB962C8B-B14F-4D97-AF65-F5344CB8AC3E}">
        <p14:creationId xmlns:p14="http://schemas.microsoft.com/office/powerpoint/2010/main" val="105301948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0E7B928-FF05-4680-B9E6-9CBF46CCBEEC}" type="datetimeFigureOut">
              <a:rPr lang="en-US" smtClean="0"/>
              <a:pPr/>
              <a:t>10/14/2020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11EA07C-EE9C-40C2-ADB5-5ED734F62BC1}" type="slidenum">
              <a:rPr lang="en-US" smtClean="0"/>
              <a:pPr/>
              <a:t>‹#›</a:t>
            </a:fld>
            <a:endParaRPr lang="en-US"/>
          </a:p>
        </p:txBody>
      </p:sp>
    </p:spTree>
    <p:extLst>
      <p:ext uri="{BB962C8B-B14F-4D97-AF65-F5344CB8AC3E}">
        <p14:creationId xmlns:p14="http://schemas.microsoft.com/office/powerpoint/2010/main" val="32084910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66417-C3B6-428B-A266-E36EEB086CD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9F72586-8C63-49C1-9DDE-AB0588B256E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872A83D-7F23-40CB-B1A5-25E74A93ACD4}"/>
              </a:ext>
            </a:extLst>
          </p:cNvPr>
          <p:cNvSpPr>
            <a:spLocks noGrp="1"/>
          </p:cNvSpPr>
          <p:nvPr>
            <p:ph type="dt" sz="half" idx="10"/>
          </p:nvPr>
        </p:nvSpPr>
        <p:spPr/>
        <p:txBody>
          <a:bodyPr/>
          <a:lstStyle/>
          <a:p>
            <a:fld id="{5B92DBA6-B7F8-42D4-B6C1-6ABE381608A3}" type="datetimeFigureOut">
              <a:rPr lang="en-GB" smtClean="0"/>
              <a:t>14/10/2020</a:t>
            </a:fld>
            <a:endParaRPr lang="en-GB"/>
          </a:p>
        </p:txBody>
      </p:sp>
      <p:sp>
        <p:nvSpPr>
          <p:cNvPr id="5" name="Footer Placeholder 4">
            <a:extLst>
              <a:ext uri="{FF2B5EF4-FFF2-40B4-BE49-F238E27FC236}">
                <a16:creationId xmlns:a16="http://schemas.microsoft.com/office/drawing/2014/main" id="{03BD5AF5-A3AE-4938-A9CF-DDF841DAED7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9C6C97F-5C78-4077-BFE3-017F3662BE00}"/>
              </a:ext>
            </a:extLst>
          </p:cNvPr>
          <p:cNvSpPr>
            <a:spLocks noGrp="1"/>
          </p:cNvSpPr>
          <p:nvPr>
            <p:ph type="sldNum" sz="quarter" idx="12"/>
          </p:nvPr>
        </p:nvSpPr>
        <p:spPr/>
        <p:txBody>
          <a:bodyPr/>
          <a:lstStyle/>
          <a:p>
            <a:fld id="{2CB5993F-4565-4FE5-B900-0BD0EB904B17}" type="slidenum">
              <a:rPr lang="en-GB" smtClean="0"/>
              <a:t>‹#›</a:t>
            </a:fld>
            <a:endParaRPr lang="en-GB"/>
          </a:p>
        </p:txBody>
      </p:sp>
    </p:spTree>
    <p:extLst>
      <p:ext uri="{BB962C8B-B14F-4D97-AF65-F5344CB8AC3E}">
        <p14:creationId xmlns:p14="http://schemas.microsoft.com/office/powerpoint/2010/main" val="195491268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E7B928-FF05-4680-B9E6-9CBF46CCBEEC}" type="datetimeFigureOut">
              <a:rPr lang="en-US" smtClean="0"/>
              <a:pPr/>
              <a:t>10/14/2020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11EA07C-EE9C-40C2-ADB5-5ED734F62BC1}" type="slidenum">
              <a:rPr lang="en-US" smtClean="0"/>
              <a:pPr/>
              <a:t>‹#›</a:t>
            </a:fld>
            <a:endParaRPr lang="en-US"/>
          </a:p>
        </p:txBody>
      </p:sp>
    </p:spTree>
    <p:extLst>
      <p:ext uri="{BB962C8B-B14F-4D97-AF65-F5344CB8AC3E}">
        <p14:creationId xmlns:p14="http://schemas.microsoft.com/office/powerpoint/2010/main" val="11162194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0E7B928-FF05-4680-B9E6-9CBF46CCBEEC}" type="datetimeFigureOut">
              <a:rPr lang="en-US" smtClean="0"/>
              <a:pPr/>
              <a:t>10/14/2020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1EA07C-EE9C-40C2-ADB5-5ED734F62BC1}" type="slidenum">
              <a:rPr lang="en-US" smtClean="0"/>
              <a:pPr/>
              <a:t>‹#›</a:t>
            </a:fld>
            <a:endParaRPr lang="en-US"/>
          </a:p>
        </p:txBody>
      </p:sp>
    </p:spTree>
    <p:extLst>
      <p:ext uri="{BB962C8B-B14F-4D97-AF65-F5344CB8AC3E}">
        <p14:creationId xmlns:p14="http://schemas.microsoft.com/office/powerpoint/2010/main" val="25553946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0E7B928-FF05-4680-B9E6-9CBF46CCBEEC}" type="datetimeFigureOut">
              <a:rPr lang="en-US" smtClean="0"/>
              <a:pPr/>
              <a:t>10/14/2020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1EA07C-EE9C-40C2-ADB5-5ED734F62BC1}" type="slidenum">
              <a:rPr lang="en-US" smtClean="0"/>
              <a:pPr/>
              <a:t>‹#›</a:t>
            </a:fld>
            <a:endParaRPr lang="en-US"/>
          </a:p>
        </p:txBody>
      </p:sp>
    </p:spTree>
    <p:extLst>
      <p:ext uri="{BB962C8B-B14F-4D97-AF65-F5344CB8AC3E}">
        <p14:creationId xmlns:p14="http://schemas.microsoft.com/office/powerpoint/2010/main" val="31762039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E7B928-FF05-4680-B9E6-9CBF46CCBEEC}" type="datetimeFigureOut">
              <a:rPr lang="en-US" smtClean="0"/>
              <a:pPr/>
              <a:t>10/14/2020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1EA07C-EE9C-40C2-ADB5-5ED734F62BC1}" type="slidenum">
              <a:rPr lang="en-US" smtClean="0"/>
              <a:pPr/>
              <a:t>‹#›</a:t>
            </a:fld>
            <a:endParaRPr lang="en-US"/>
          </a:p>
        </p:txBody>
      </p:sp>
    </p:spTree>
    <p:extLst>
      <p:ext uri="{BB962C8B-B14F-4D97-AF65-F5344CB8AC3E}">
        <p14:creationId xmlns:p14="http://schemas.microsoft.com/office/powerpoint/2010/main" val="91055612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E7B928-FF05-4680-B9E6-9CBF46CCBEEC}" type="datetimeFigureOut">
              <a:rPr lang="en-US" smtClean="0"/>
              <a:pPr/>
              <a:t>10/14/2020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1EA07C-EE9C-40C2-ADB5-5ED734F62BC1}" type="slidenum">
              <a:rPr lang="en-US" smtClean="0"/>
              <a:pPr/>
              <a:t>‹#›</a:t>
            </a:fld>
            <a:endParaRPr lang="en-US"/>
          </a:p>
        </p:txBody>
      </p:sp>
    </p:spTree>
    <p:extLst>
      <p:ext uri="{BB962C8B-B14F-4D97-AF65-F5344CB8AC3E}">
        <p14:creationId xmlns:p14="http://schemas.microsoft.com/office/powerpoint/2010/main" val="9217226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857CE-A7FA-4393-8726-4FFABAFF6A7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EDD68A1-9F65-498A-B98F-FD2B7EAC398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46C24CA-54B9-48F2-9659-FEB9AFF3E71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80BB8F09-19FD-4A9B-BF94-0ED35CCF3F0E}"/>
              </a:ext>
            </a:extLst>
          </p:cNvPr>
          <p:cNvSpPr>
            <a:spLocks noGrp="1"/>
          </p:cNvSpPr>
          <p:nvPr>
            <p:ph type="dt" sz="half" idx="10"/>
          </p:nvPr>
        </p:nvSpPr>
        <p:spPr/>
        <p:txBody>
          <a:bodyPr/>
          <a:lstStyle/>
          <a:p>
            <a:fld id="{5B92DBA6-B7F8-42D4-B6C1-6ABE381608A3}" type="datetimeFigureOut">
              <a:rPr lang="en-GB" smtClean="0"/>
              <a:t>14/10/2020</a:t>
            </a:fld>
            <a:endParaRPr lang="en-GB"/>
          </a:p>
        </p:txBody>
      </p:sp>
      <p:sp>
        <p:nvSpPr>
          <p:cNvPr id="6" name="Footer Placeholder 5">
            <a:extLst>
              <a:ext uri="{FF2B5EF4-FFF2-40B4-BE49-F238E27FC236}">
                <a16:creationId xmlns:a16="http://schemas.microsoft.com/office/drawing/2014/main" id="{2212EF83-FF9F-4610-A6AB-80D0863F75D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6859580-2882-496A-B129-C6B24EEBBEA8}"/>
              </a:ext>
            </a:extLst>
          </p:cNvPr>
          <p:cNvSpPr>
            <a:spLocks noGrp="1"/>
          </p:cNvSpPr>
          <p:nvPr>
            <p:ph type="sldNum" sz="quarter" idx="12"/>
          </p:nvPr>
        </p:nvSpPr>
        <p:spPr/>
        <p:txBody>
          <a:bodyPr/>
          <a:lstStyle/>
          <a:p>
            <a:fld id="{2CB5993F-4565-4FE5-B900-0BD0EB904B17}" type="slidenum">
              <a:rPr lang="en-GB" smtClean="0"/>
              <a:t>‹#›</a:t>
            </a:fld>
            <a:endParaRPr lang="en-GB"/>
          </a:p>
        </p:txBody>
      </p:sp>
    </p:spTree>
    <p:extLst>
      <p:ext uri="{BB962C8B-B14F-4D97-AF65-F5344CB8AC3E}">
        <p14:creationId xmlns:p14="http://schemas.microsoft.com/office/powerpoint/2010/main" val="11073163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62E90-CEC2-42F1-A7C9-6590EDC80F6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9D49FF5-E9B6-4614-A943-D3BDA7B214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5843C5C-B1AB-4019-8DA1-5EB3EC27F75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A78AC63-8DD3-40DA-9F7A-8CDF23B5F0A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D2A731D-AD81-4143-A6B0-72644DE5A94D}"/>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C379FD2-22AD-40C9-B6BC-4A0439DAA86D}"/>
              </a:ext>
            </a:extLst>
          </p:cNvPr>
          <p:cNvSpPr>
            <a:spLocks noGrp="1"/>
          </p:cNvSpPr>
          <p:nvPr>
            <p:ph type="dt" sz="half" idx="10"/>
          </p:nvPr>
        </p:nvSpPr>
        <p:spPr/>
        <p:txBody>
          <a:bodyPr/>
          <a:lstStyle/>
          <a:p>
            <a:fld id="{5B92DBA6-B7F8-42D4-B6C1-6ABE381608A3}" type="datetimeFigureOut">
              <a:rPr lang="en-GB" smtClean="0"/>
              <a:t>14/10/2020</a:t>
            </a:fld>
            <a:endParaRPr lang="en-GB"/>
          </a:p>
        </p:txBody>
      </p:sp>
      <p:sp>
        <p:nvSpPr>
          <p:cNvPr id="8" name="Footer Placeholder 7">
            <a:extLst>
              <a:ext uri="{FF2B5EF4-FFF2-40B4-BE49-F238E27FC236}">
                <a16:creationId xmlns:a16="http://schemas.microsoft.com/office/drawing/2014/main" id="{1CDA7DDF-A7E3-4BF2-B63D-15037C40383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64C9B64-8EED-44AE-BE91-D5368542E8C9}"/>
              </a:ext>
            </a:extLst>
          </p:cNvPr>
          <p:cNvSpPr>
            <a:spLocks noGrp="1"/>
          </p:cNvSpPr>
          <p:nvPr>
            <p:ph type="sldNum" sz="quarter" idx="12"/>
          </p:nvPr>
        </p:nvSpPr>
        <p:spPr/>
        <p:txBody>
          <a:bodyPr/>
          <a:lstStyle/>
          <a:p>
            <a:fld id="{2CB5993F-4565-4FE5-B900-0BD0EB904B17}" type="slidenum">
              <a:rPr lang="en-GB" smtClean="0"/>
              <a:t>‹#›</a:t>
            </a:fld>
            <a:endParaRPr lang="en-GB"/>
          </a:p>
        </p:txBody>
      </p:sp>
    </p:spTree>
    <p:extLst>
      <p:ext uri="{BB962C8B-B14F-4D97-AF65-F5344CB8AC3E}">
        <p14:creationId xmlns:p14="http://schemas.microsoft.com/office/powerpoint/2010/main" val="15543667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185A9-AA31-4B3C-A1EE-B75933EDA75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6EB6A55-DA56-4068-81E3-E9A8FC8CB173}"/>
              </a:ext>
            </a:extLst>
          </p:cNvPr>
          <p:cNvSpPr>
            <a:spLocks noGrp="1"/>
          </p:cNvSpPr>
          <p:nvPr>
            <p:ph type="dt" sz="half" idx="10"/>
          </p:nvPr>
        </p:nvSpPr>
        <p:spPr/>
        <p:txBody>
          <a:bodyPr/>
          <a:lstStyle/>
          <a:p>
            <a:fld id="{5B92DBA6-B7F8-42D4-B6C1-6ABE381608A3}" type="datetimeFigureOut">
              <a:rPr lang="en-GB" smtClean="0"/>
              <a:t>14/10/2020</a:t>
            </a:fld>
            <a:endParaRPr lang="en-GB"/>
          </a:p>
        </p:txBody>
      </p:sp>
      <p:sp>
        <p:nvSpPr>
          <p:cNvPr id="4" name="Footer Placeholder 3">
            <a:extLst>
              <a:ext uri="{FF2B5EF4-FFF2-40B4-BE49-F238E27FC236}">
                <a16:creationId xmlns:a16="http://schemas.microsoft.com/office/drawing/2014/main" id="{1FC329DB-60E2-4304-BF29-24D4A448E94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061BC39-F3C5-4649-B983-D74E5C546D2F}"/>
              </a:ext>
            </a:extLst>
          </p:cNvPr>
          <p:cNvSpPr>
            <a:spLocks noGrp="1"/>
          </p:cNvSpPr>
          <p:nvPr>
            <p:ph type="sldNum" sz="quarter" idx="12"/>
          </p:nvPr>
        </p:nvSpPr>
        <p:spPr/>
        <p:txBody>
          <a:bodyPr/>
          <a:lstStyle/>
          <a:p>
            <a:fld id="{2CB5993F-4565-4FE5-B900-0BD0EB904B17}" type="slidenum">
              <a:rPr lang="en-GB" smtClean="0"/>
              <a:t>‹#›</a:t>
            </a:fld>
            <a:endParaRPr lang="en-GB"/>
          </a:p>
        </p:txBody>
      </p:sp>
    </p:spTree>
    <p:extLst>
      <p:ext uri="{BB962C8B-B14F-4D97-AF65-F5344CB8AC3E}">
        <p14:creationId xmlns:p14="http://schemas.microsoft.com/office/powerpoint/2010/main" val="23503266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C5D7DB7-1B9A-482C-AA62-595CC4BA1F34}"/>
              </a:ext>
            </a:extLst>
          </p:cNvPr>
          <p:cNvSpPr>
            <a:spLocks noGrp="1"/>
          </p:cNvSpPr>
          <p:nvPr>
            <p:ph type="dt" sz="half" idx="10"/>
          </p:nvPr>
        </p:nvSpPr>
        <p:spPr/>
        <p:txBody>
          <a:bodyPr/>
          <a:lstStyle/>
          <a:p>
            <a:fld id="{5B92DBA6-B7F8-42D4-B6C1-6ABE381608A3}" type="datetimeFigureOut">
              <a:rPr lang="en-GB" smtClean="0"/>
              <a:t>14/10/2020</a:t>
            </a:fld>
            <a:endParaRPr lang="en-GB"/>
          </a:p>
        </p:txBody>
      </p:sp>
      <p:sp>
        <p:nvSpPr>
          <p:cNvPr id="3" name="Footer Placeholder 2">
            <a:extLst>
              <a:ext uri="{FF2B5EF4-FFF2-40B4-BE49-F238E27FC236}">
                <a16:creationId xmlns:a16="http://schemas.microsoft.com/office/drawing/2014/main" id="{9D0242BD-B59B-4DF9-9504-7BCC08CEAEE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BDCE36A-7F9D-4484-AB79-30ECA21D6D13}"/>
              </a:ext>
            </a:extLst>
          </p:cNvPr>
          <p:cNvSpPr>
            <a:spLocks noGrp="1"/>
          </p:cNvSpPr>
          <p:nvPr>
            <p:ph type="sldNum" sz="quarter" idx="12"/>
          </p:nvPr>
        </p:nvSpPr>
        <p:spPr/>
        <p:txBody>
          <a:bodyPr/>
          <a:lstStyle/>
          <a:p>
            <a:fld id="{2CB5993F-4565-4FE5-B900-0BD0EB904B17}" type="slidenum">
              <a:rPr lang="en-GB" smtClean="0"/>
              <a:t>‹#›</a:t>
            </a:fld>
            <a:endParaRPr lang="en-GB"/>
          </a:p>
        </p:txBody>
      </p:sp>
    </p:spTree>
    <p:extLst>
      <p:ext uri="{BB962C8B-B14F-4D97-AF65-F5344CB8AC3E}">
        <p14:creationId xmlns:p14="http://schemas.microsoft.com/office/powerpoint/2010/main" val="42178144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5FABD-8947-41E6-9648-9C39FB780DF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0703465-9550-44EB-B58B-96E37575280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2E55CC4-5762-46DA-824B-05499F53D9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D7C6DCD-23FE-4D29-AE6E-34C60653E9C1}"/>
              </a:ext>
            </a:extLst>
          </p:cNvPr>
          <p:cNvSpPr>
            <a:spLocks noGrp="1"/>
          </p:cNvSpPr>
          <p:nvPr>
            <p:ph type="dt" sz="half" idx="10"/>
          </p:nvPr>
        </p:nvSpPr>
        <p:spPr/>
        <p:txBody>
          <a:bodyPr/>
          <a:lstStyle/>
          <a:p>
            <a:fld id="{5B92DBA6-B7F8-42D4-B6C1-6ABE381608A3}" type="datetimeFigureOut">
              <a:rPr lang="en-GB" smtClean="0"/>
              <a:t>14/10/2020</a:t>
            </a:fld>
            <a:endParaRPr lang="en-GB"/>
          </a:p>
        </p:txBody>
      </p:sp>
      <p:sp>
        <p:nvSpPr>
          <p:cNvPr id="6" name="Footer Placeholder 5">
            <a:extLst>
              <a:ext uri="{FF2B5EF4-FFF2-40B4-BE49-F238E27FC236}">
                <a16:creationId xmlns:a16="http://schemas.microsoft.com/office/drawing/2014/main" id="{08165122-4BCD-4FEA-B054-1D5548C3143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DC0DA59-49D6-44F6-B246-22D08AC87F48}"/>
              </a:ext>
            </a:extLst>
          </p:cNvPr>
          <p:cNvSpPr>
            <a:spLocks noGrp="1"/>
          </p:cNvSpPr>
          <p:nvPr>
            <p:ph type="sldNum" sz="quarter" idx="12"/>
          </p:nvPr>
        </p:nvSpPr>
        <p:spPr/>
        <p:txBody>
          <a:bodyPr/>
          <a:lstStyle/>
          <a:p>
            <a:fld id="{2CB5993F-4565-4FE5-B900-0BD0EB904B17}" type="slidenum">
              <a:rPr lang="en-GB" smtClean="0"/>
              <a:t>‹#›</a:t>
            </a:fld>
            <a:endParaRPr lang="en-GB"/>
          </a:p>
        </p:txBody>
      </p:sp>
    </p:spTree>
    <p:extLst>
      <p:ext uri="{BB962C8B-B14F-4D97-AF65-F5344CB8AC3E}">
        <p14:creationId xmlns:p14="http://schemas.microsoft.com/office/powerpoint/2010/main" val="3586743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EDDD3E-97EE-4D16-BC1B-99FDA545647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599D83D-8D74-417C-A4CC-201ACF05F01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EB0B09D-804C-4132-892B-D18089C749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C72CF3A-986F-4178-90AF-91CEA97612EA}"/>
              </a:ext>
            </a:extLst>
          </p:cNvPr>
          <p:cNvSpPr>
            <a:spLocks noGrp="1"/>
          </p:cNvSpPr>
          <p:nvPr>
            <p:ph type="dt" sz="half" idx="10"/>
          </p:nvPr>
        </p:nvSpPr>
        <p:spPr/>
        <p:txBody>
          <a:bodyPr/>
          <a:lstStyle/>
          <a:p>
            <a:fld id="{5B92DBA6-B7F8-42D4-B6C1-6ABE381608A3}" type="datetimeFigureOut">
              <a:rPr lang="en-GB" smtClean="0"/>
              <a:t>14/10/2020</a:t>
            </a:fld>
            <a:endParaRPr lang="en-GB"/>
          </a:p>
        </p:txBody>
      </p:sp>
      <p:sp>
        <p:nvSpPr>
          <p:cNvPr id="6" name="Footer Placeholder 5">
            <a:extLst>
              <a:ext uri="{FF2B5EF4-FFF2-40B4-BE49-F238E27FC236}">
                <a16:creationId xmlns:a16="http://schemas.microsoft.com/office/drawing/2014/main" id="{666A9BDE-8A3C-4D50-A2B2-3DC4CBCF809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6991EA3-2B3B-43E1-B962-4B92B898B845}"/>
              </a:ext>
            </a:extLst>
          </p:cNvPr>
          <p:cNvSpPr>
            <a:spLocks noGrp="1"/>
          </p:cNvSpPr>
          <p:nvPr>
            <p:ph type="sldNum" sz="quarter" idx="12"/>
          </p:nvPr>
        </p:nvSpPr>
        <p:spPr/>
        <p:txBody>
          <a:bodyPr/>
          <a:lstStyle/>
          <a:p>
            <a:fld id="{2CB5993F-4565-4FE5-B900-0BD0EB904B17}" type="slidenum">
              <a:rPr lang="en-GB" smtClean="0"/>
              <a:t>‹#›</a:t>
            </a:fld>
            <a:endParaRPr lang="en-GB"/>
          </a:p>
        </p:txBody>
      </p:sp>
    </p:spTree>
    <p:extLst>
      <p:ext uri="{BB962C8B-B14F-4D97-AF65-F5344CB8AC3E}">
        <p14:creationId xmlns:p14="http://schemas.microsoft.com/office/powerpoint/2010/main" val="8056490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877F09F-6DC2-4812-87F4-5AA21FF2C11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82B621B-2F88-416D-A8B2-DD7AC604F82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257FD49-1A9C-463F-96D9-A5603DC39BF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92DBA6-B7F8-42D4-B6C1-6ABE381608A3}" type="datetimeFigureOut">
              <a:rPr lang="en-GB" smtClean="0"/>
              <a:t>14/10/2020</a:t>
            </a:fld>
            <a:endParaRPr lang="en-GB"/>
          </a:p>
        </p:txBody>
      </p:sp>
      <p:sp>
        <p:nvSpPr>
          <p:cNvPr id="5" name="Footer Placeholder 4">
            <a:extLst>
              <a:ext uri="{FF2B5EF4-FFF2-40B4-BE49-F238E27FC236}">
                <a16:creationId xmlns:a16="http://schemas.microsoft.com/office/drawing/2014/main" id="{A0830FFD-6F25-42C3-92B6-255D5B8C910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152CC0E-A7FB-4A7D-9E0D-C5D2212F71D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B5993F-4565-4FE5-B900-0BD0EB904B17}" type="slidenum">
              <a:rPr lang="en-GB" smtClean="0"/>
              <a:t>‹#›</a:t>
            </a:fld>
            <a:endParaRPr lang="en-GB"/>
          </a:p>
        </p:txBody>
      </p:sp>
    </p:spTree>
    <p:extLst>
      <p:ext uri="{BB962C8B-B14F-4D97-AF65-F5344CB8AC3E}">
        <p14:creationId xmlns:p14="http://schemas.microsoft.com/office/powerpoint/2010/main" val="36316721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E7B928-FF05-4680-B9E6-9CBF46CCBEEC}" type="datetimeFigureOut">
              <a:rPr lang="en-US" smtClean="0"/>
              <a:pPr/>
              <a:t>10/14/2020</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1EA07C-EE9C-40C2-ADB5-5ED734F62BC1}" type="slidenum">
              <a:rPr lang="en-US" smtClean="0"/>
              <a:pPr/>
              <a:t>‹#›</a:t>
            </a:fld>
            <a:endParaRPr lang="en-US"/>
          </a:p>
        </p:txBody>
      </p:sp>
    </p:spTree>
    <p:extLst>
      <p:ext uri="{BB962C8B-B14F-4D97-AF65-F5344CB8AC3E}">
        <p14:creationId xmlns:p14="http://schemas.microsoft.com/office/powerpoint/2010/main" val="21637534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E7B928-FF05-4680-B9E6-9CBF46CCBEEC}" type="datetimeFigureOut">
              <a:rPr lang="en-US" smtClean="0"/>
              <a:pPr/>
              <a:t>10/14/2020</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1EA07C-EE9C-40C2-ADB5-5ED734F62BC1}" type="slidenum">
              <a:rPr lang="en-US" smtClean="0"/>
              <a:pPr/>
              <a:t>‹#›</a:t>
            </a:fld>
            <a:endParaRPr lang="en-US"/>
          </a:p>
        </p:txBody>
      </p:sp>
    </p:spTree>
    <p:extLst>
      <p:ext uri="{BB962C8B-B14F-4D97-AF65-F5344CB8AC3E}">
        <p14:creationId xmlns:p14="http://schemas.microsoft.com/office/powerpoint/2010/main" val="338306766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9.xml"/><Relationship Id="rId4" Type="http://schemas.openxmlformats.org/officeDocument/2006/relationships/image" Target="../media/image4.emf"/></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6.emf"/><Relationship Id="rId13" Type="http://schemas.openxmlformats.org/officeDocument/2006/relationships/image" Target="../media/image21.jpeg"/><Relationship Id="rId3" Type="http://schemas.openxmlformats.org/officeDocument/2006/relationships/image" Target="../media/image11.jpg"/><Relationship Id="rId7" Type="http://schemas.openxmlformats.org/officeDocument/2006/relationships/image" Target="../media/image15.png"/><Relationship Id="rId12"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14.png"/><Relationship Id="rId11" Type="http://schemas.openxmlformats.org/officeDocument/2006/relationships/image" Target="../media/image19.jpeg"/><Relationship Id="rId5" Type="http://schemas.openxmlformats.org/officeDocument/2006/relationships/image" Target="../media/image13.jpeg"/><Relationship Id="rId10" Type="http://schemas.openxmlformats.org/officeDocument/2006/relationships/image" Target="../media/image18.jpeg"/><Relationship Id="rId4" Type="http://schemas.openxmlformats.org/officeDocument/2006/relationships/image" Target="../media/image12.jpeg"/><Relationship Id="rId9" Type="http://schemas.openxmlformats.org/officeDocument/2006/relationships/image" Target="../media/image17.png"/><Relationship Id="rId14" Type="http://schemas.openxmlformats.org/officeDocument/2006/relationships/image" Target="../media/image22.jpe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mailto:sunbusinessnetworkkenya@gmail.com" TargetMode="External"/><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A169D286-F4D7-4C8B-A6BD-D05384C7F1D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Freeform 6">
            <a:extLst>
              <a:ext uri="{FF2B5EF4-FFF2-40B4-BE49-F238E27FC236}">
                <a16:creationId xmlns:a16="http://schemas.microsoft.com/office/drawing/2014/main" id="{39E8235E-135E-4261-8F54-2B316E493C4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610728"/>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7">
            <a:extLst>
              <a:ext uri="{FF2B5EF4-FFF2-40B4-BE49-F238E27FC236}">
                <a16:creationId xmlns:a16="http://schemas.microsoft.com/office/drawing/2014/main" id="{D4ED8EC3-4D57-4620-93CE-4E6661F09A3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343079"/>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Freeform: Shape 14">
            <a:extLst>
              <a:ext uri="{FF2B5EF4-FFF2-40B4-BE49-F238E27FC236}">
                <a16:creationId xmlns:a16="http://schemas.microsoft.com/office/drawing/2014/main" id="{83BCB34A-2F40-4F41-8488-A134C1C155B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5" y="340424"/>
            <a:ext cx="4630139" cy="5265795"/>
          </a:xfrm>
          <a:custGeom>
            <a:avLst/>
            <a:gdLst>
              <a:gd name="connsiteX0" fmla="*/ 0 w 4630139"/>
              <a:gd name="connsiteY0" fmla="*/ 0 h 5265795"/>
              <a:gd name="connsiteX1" fmla="*/ 4630139 w 4630139"/>
              <a:gd name="connsiteY1" fmla="*/ 0 h 5265795"/>
              <a:gd name="connsiteX2" fmla="*/ 4630139 w 4630139"/>
              <a:gd name="connsiteY2" fmla="*/ 5265795 h 5265795"/>
              <a:gd name="connsiteX3" fmla="*/ 0 w 4630139"/>
              <a:gd name="connsiteY3" fmla="*/ 5265795 h 5265795"/>
            </a:gdLst>
            <a:ahLst/>
            <a:cxnLst>
              <a:cxn ang="0">
                <a:pos x="connsiteX0" y="connsiteY0"/>
              </a:cxn>
              <a:cxn ang="0">
                <a:pos x="connsiteX1" y="connsiteY1"/>
              </a:cxn>
              <a:cxn ang="0">
                <a:pos x="connsiteX2" y="connsiteY2"/>
              </a:cxn>
              <a:cxn ang="0">
                <a:pos x="connsiteX3" y="connsiteY3"/>
              </a:cxn>
            </a:cxnLst>
            <a:rect l="l" t="t" r="r" b="b"/>
            <a:pathLst>
              <a:path w="4630139" h="5265795">
                <a:moveTo>
                  <a:pt x="0" y="0"/>
                </a:moveTo>
                <a:lnTo>
                  <a:pt x="4630139" y="0"/>
                </a:lnTo>
                <a:lnTo>
                  <a:pt x="4630139" y="5265795"/>
                </a:lnTo>
                <a:lnTo>
                  <a:pt x="0" y="526579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Freeform: Shape 16">
            <a:extLst>
              <a:ext uri="{FF2B5EF4-FFF2-40B4-BE49-F238E27FC236}">
                <a16:creationId xmlns:a16="http://schemas.microsoft.com/office/drawing/2014/main" id="{F78382DC-4207-465E-B379-1E16448AA22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1780" y="1071563"/>
            <a:ext cx="7290218" cy="5242298"/>
          </a:xfrm>
          <a:custGeom>
            <a:avLst/>
            <a:gdLst>
              <a:gd name="connsiteX0" fmla="*/ 0 w 7290218"/>
              <a:gd name="connsiteY0" fmla="*/ 0 h 5242298"/>
              <a:gd name="connsiteX1" fmla="*/ 7290218 w 7290218"/>
              <a:gd name="connsiteY1" fmla="*/ 0 h 5242298"/>
              <a:gd name="connsiteX2" fmla="*/ 7290218 w 7290218"/>
              <a:gd name="connsiteY2" fmla="*/ 5242298 h 5242298"/>
              <a:gd name="connsiteX3" fmla="*/ 0 w 7290218"/>
              <a:gd name="connsiteY3" fmla="*/ 5242298 h 5242298"/>
            </a:gdLst>
            <a:ahLst/>
            <a:cxnLst>
              <a:cxn ang="0">
                <a:pos x="connsiteX0" y="connsiteY0"/>
              </a:cxn>
              <a:cxn ang="0">
                <a:pos x="connsiteX1" y="connsiteY1"/>
              </a:cxn>
              <a:cxn ang="0">
                <a:pos x="connsiteX2" y="connsiteY2"/>
              </a:cxn>
              <a:cxn ang="0">
                <a:pos x="connsiteX3" y="connsiteY3"/>
              </a:cxn>
            </a:cxnLst>
            <a:rect l="l" t="t" r="r" b="b"/>
            <a:pathLst>
              <a:path w="7290218" h="5242298">
                <a:moveTo>
                  <a:pt x="0" y="0"/>
                </a:moveTo>
                <a:lnTo>
                  <a:pt x="7290218" y="0"/>
                </a:lnTo>
                <a:lnTo>
                  <a:pt x="7290218" y="5242298"/>
                </a:lnTo>
                <a:lnTo>
                  <a:pt x="0" y="5242298"/>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9" name="Picture 8">
            <a:extLst>
              <a:ext uri="{FF2B5EF4-FFF2-40B4-BE49-F238E27FC236}">
                <a16:creationId xmlns:a16="http://schemas.microsoft.com/office/drawing/2014/main" id="{4AB04668-EF9C-4D02-9B11-B5CE9621D943}"/>
              </a:ext>
            </a:extLst>
          </p:cNvPr>
          <p:cNvPicPr>
            <a:picLocks noChangeAspect="1"/>
          </p:cNvPicPr>
          <p:nvPr/>
        </p:nvPicPr>
        <p:blipFill>
          <a:blip r:embed="rId2"/>
          <a:stretch>
            <a:fillRect/>
          </a:stretch>
        </p:blipFill>
        <p:spPr>
          <a:xfrm>
            <a:off x="3048" y="0"/>
            <a:ext cx="4624043" cy="1113325"/>
          </a:xfrm>
          <a:prstGeom prst="rect">
            <a:avLst/>
          </a:prstGeom>
        </p:spPr>
      </p:pic>
      <p:sp>
        <p:nvSpPr>
          <p:cNvPr id="5" name="Rectangle 4">
            <a:extLst>
              <a:ext uri="{FF2B5EF4-FFF2-40B4-BE49-F238E27FC236}">
                <a16:creationId xmlns:a16="http://schemas.microsoft.com/office/drawing/2014/main" id="{4403EFA2-EA08-4B72-9D8F-E837566E2040}"/>
              </a:ext>
            </a:extLst>
          </p:cNvPr>
          <p:cNvSpPr/>
          <p:nvPr/>
        </p:nvSpPr>
        <p:spPr>
          <a:xfrm>
            <a:off x="129476" y="2288178"/>
            <a:ext cx="4365096" cy="1631216"/>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800" b="1" i="0" u="none" strike="noStrike" kern="0" cap="none" spc="0" normalizeH="0" baseline="0" noProof="0" dirty="0">
                <a:ln>
                  <a:noFill/>
                </a:ln>
                <a:solidFill>
                  <a:srgbClr val="FFFFFF"/>
                </a:solidFill>
                <a:effectLst/>
                <a:uLnTx/>
                <a:uFillTx/>
                <a:latin typeface="Helvetica" panose="020B0604020202020204" pitchFamily="34" charset="0"/>
                <a:ea typeface="+mj-ea"/>
                <a:cs typeface="Helvetica" panose="020B0604020202020204" pitchFamily="34" charset="0"/>
              </a:rPr>
              <a:t>Scaling Up Nutrition </a:t>
            </a:r>
            <a:br>
              <a:rPr kumimoji="0" lang="en-GB" sz="2800" b="1" i="0" u="none" strike="noStrike" kern="0" cap="none" spc="0" normalizeH="0" baseline="0" noProof="0" dirty="0">
                <a:ln>
                  <a:noFill/>
                </a:ln>
                <a:solidFill>
                  <a:srgbClr val="FFFFFF"/>
                </a:solidFill>
                <a:effectLst/>
                <a:uLnTx/>
                <a:uFillTx/>
                <a:latin typeface="Helvetica" panose="020B0604020202020204" pitchFamily="34" charset="0"/>
                <a:ea typeface="+mj-ea"/>
                <a:cs typeface="Helvetica" panose="020B0604020202020204" pitchFamily="34" charset="0"/>
              </a:rPr>
            </a:br>
            <a:r>
              <a:rPr kumimoji="0" lang="en-GB" sz="2800" b="1" i="0" u="none" strike="noStrike" kern="0" cap="none" spc="0" normalizeH="0" baseline="0" noProof="0" dirty="0">
                <a:ln>
                  <a:noFill/>
                </a:ln>
                <a:solidFill>
                  <a:srgbClr val="FFFFFF"/>
                </a:solidFill>
                <a:effectLst/>
                <a:uLnTx/>
                <a:uFillTx/>
                <a:latin typeface="Helvetica" panose="020B0604020202020204" pitchFamily="34" charset="0"/>
                <a:ea typeface="+mj-ea"/>
                <a:cs typeface="Helvetica" panose="020B0604020202020204" pitchFamily="34" charset="0"/>
              </a:rPr>
              <a:t>Business Network (SBN) </a:t>
            </a:r>
            <a:br>
              <a:rPr kumimoji="0" lang="en-GB" sz="2800" b="1" i="0" u="none" strike="noStrike" kern="0" cap="none" spc="0" normalizeH="0" baseline="0" noProof="0" dirty="0">
                <a:ln>
                  <a:noFill/>
                </a:ln>
                <a:solidFill>
                  <a:srgbClr val="FFFFFF"/>
                </a:solidFill>
                <a:effectLst/>
                <a:uLnTx/>
                <a:uFillTx/>
                <a:latin typeface="Helvetica" panose="020B0604020202020204" pitchFamily="34" charset="0"/>
                <a:ea typeface="+mj-ea"/>
                <a:cs typeface="Helvetica" panose="020B0604020202020204" pitchFamily="34" charset="0"/>
              </a:rPr>
            </a:br>
            <a:r>
              <a:rPr kumimoji="0" lang="en-GB" sz="2800" b="1" i="0" u="none" strike="noStrike" kern="0" cap="none" spc="0" normalizeH="0" baseline="0" noProof="0" dirty="0">
                <a:ln>
                  <a:noFill/>
                </a:ln>
                <a:solidFill>
                  <a:srgbClr val="FFFFFF"/>
                </a:solidFill>
                <a:effectLst/>
                <a:uLnTx/>
                <a:uFillTx/>
                <a:latin typeface="Helvetica" panose="020B0604020202020204" pitchFamily="34" charset="0"/>
                <a:ea typeface="+mj-ea"/>
                <a:cs typeface="Helvetica" panose="020B0604020202020204" pitchFamily="34" charset="0"/>
              </a:rPr>
              <a:t>KENYA Strategy </a:t>
            </a:r>
            <a:br>
              <a:rPr kumimoji="0" lang="en-GB" sz="2800" b="1" i="0" u="none" strike="noStrike" kern="0" cap="none" spc="0" normalizeH="0" baseline="0" noProof="0" dirty="0">
                <a:ln>
                  <a:noFill/>
                </a:ln>
                <a:solidFill>
                  <a:srgbClr val="FFFFFF"/>
                </a:solidFill>
                <a:effectLst/>
                <a:uLnTx/>
                <a:uFillTx/>
                <a:latin typeface="Helvetica" panose="020B0604020202020204" pitchFamily="34" charset="0"/>
                <a:ea typeface="+mj-ea"/>
                <a:cs typeface="Helvetica" panose="020B0604020202020204" pitchFamily="34" charset="0"/>
              </a:rPr>
            </a:br>
            <a:endParaRPr kumimoji="0" lang="en-US" sz="1600" b="0" i="0" u="none" strike="noStrike" kern="0" cap="none" spc="0" normalizeH="0" baseline="0" noProof="0" dirty="0">
              <a:ln>
                <a:noFill/>
              </a:ln>
              <a:solidFill>
                <a:sysClr val="windowText" lastClr="000000"/>
              </a:solidFill>
              <a:effectLst/>
              <a:uLnTx/>
              <a:uFillTx/>
            </a:endParaRPr>
          </a:p>
        </p:txBody>
      </p:sp>
      <p:pic>
        <p:nvPicPr>
          <p:cNvPr id="14" name="Picture 2" descr="Image result for sun business network">
            <a:extLst>
              <a:ext uri="{FF2B5EF4-FFF2-40B4-BE49-F238E27FC236}">
                <a16:creationId xmlns:a16="http://schemas.microsoft.com/office/drawing/2014/main" id="{735525A1-0B3C-4AA5-8B51-379BE2A6BB1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1868" y="5806789"/>
            <a:ext cx="3133863" cy="80290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264087B5-ECCF-459C-9B72-C166231FF315}"/>
              </a:ext>
            </a:extLst>
          </p:cNvPr>
          <p:cNvPicPr>
            <a:picLocks noChangeAspect="1"/>
          </p:cNvPicPr>
          <p:nvPr/>
        </p:nvPicPr>
        <p:blipFill>
          <a:blip r:embed="rId4"/>
          <a:stretch>
            <a:fillRect/>
          </a:stretch>
        </p:blipFill>
        <p:spPr>
          <a:xfrm>
            <a:off x="6709457" y="1333394"/>
            <a:ext cx="3653743" cy="4718635"/>
          </a:xfrm>
          <a:prstGeom prst="rect">
            <a:avLst/>
          </a:prstGeom>
        </p:spPr>
      </p:pic>
    </p:spTree>
    <p:extLst>
      <p:ext uri="{BB962C8B-B14F-4D97-AF65-F5344CB8AC3E}">
        <p14:creationId xmlns:p14="http://schemas.microsoft.com/office/powerpoint/2010/main" val="35879155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descr="Image result for sun business network">
            <a:extLst>
              <a:ext uri="{FF2B5EF4-FFF2-40B4-BE49-F238E27FC236}">
                <a16:creationId xmlns:a16="http://schemas.microsoft.com/office/drawing/2014/main" id="{055C7292-6034-4956-B15C-11A728E1AE7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76112" y="6217750"/>
            <a:ext cx="2449311" cy="491600"/>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a:extLst>
              <a:ext uri="{FF2B5EF4-FFF2-40B4-BE49-F238E27FC236}">
                <a16:creationId xmlns:a16="http://schemas.microsoft.com/office/drawing/2014/main" id="{E4ED10BE-6F3D-4C05-A2FF-E5B9063D4BEA}"/>
              </a:ext>
            </a:extLst>
          </p:cNvPr>
          <p:cNvSpPr/>
          <p:nvPr/>
        </p:nvSpPr>
        <p:spPr>
          <a:xfrm flipV="1">
            <a:off x="0" y="6070643"/>
            <a:ext cx="12192000" cy="127541"/>
          </a:xfrm>
          <a:prstGeom prst="rect">
            <a:avLst/>
          </a:prstGeom>
          <a:solidFill>
            <a:srgbClr val="F582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2" name="Freeform 7">
            <a:extLst>
              <a:ext uri="{FF2B5EF4-FFF2-40B4-BE49-F238E27FC236}">
                <a16:creationId xmlns:a16="http://schemas.microsoft.com/office/drawing/2014/main" id="{5B7FFFFA-A845-47B4-99DC-EB188F3F64D5}"/>
              </a:ext>
            </a:extLst>
          </p:cNvPr>
          <p:cNvSpPr/>
          <p:nvPr/>
        </p:nvSpPr>
        <p:spPr>
          <a:xfrm>
            <a:off x="10500748" y="5498"/>
            <a:ext cx="1691252" cy="1307598"/>
          </a:xfrm>
          <a:custGeom>
            <a:avLst/>
            <a:gdLst>
              <a:gd name="connsiteX0" fmla="*/ 0 w 952397"/>
              <a:gd name="connsiteY0" fmla="*/ 411968 h 823935"/>
              <a:gd name="connsiteX1" fmla="*/ 235398 w 952397"/>
              <a:gd name="connsiteY1" fmla="*/ 0 h 823935"/>
              <a:gd name="connsiteX2" fmla="*/ 716999 w 952397"/>
              <a:gd name="connsiteY2" fmla="*/ 0 h 823935"/>
              <a:gd name="connsiteX3" fmla="*/ 952397 w 952397"/>
              <a:gd name="connsiteY3" fmla="*/ 411968 h 823935"/>
              <a:gd name="connsiteX4" fmla="*/ 716999 w 952397"/>
              <a:gd name="connsiteY4" fmla="*/ 823935 h 823935"/>
              <a:gd name="connsiteX5" fmla="*/ 235398 w 952397"/>
              <a:gd name="connsiteY5" fmla="*/ 823935 h 823935"/>
              <a:gd name="connsiteX6" fmla="*/ 0 w 952397"/>
              <a:gd name="connsiteY6" fmla="*/ 411968 h 823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397" h="823935">
                <a:moveTo>
                  <a:pt x="0" y="411968"/>
                </a:moveTo>
                <a:lnTo>
                  <a:pt x="235398" y="0"/>
                </a:lnTo>
                <a:lnTo>
                  <a:pt x="716999" y="0"/>
                </a:lnTo>
                <a:lnTo>
                  <a:pt x="952397" y="411968"/>
                </a:lnTo>
                <a:lnTo>
                  <a:pt x="716999" y="823935"/>
                </a:lnTo>
                <a:lnTo>
                  <a:pt x="235398" y="823935"/>
                </a:lnTo>
                <a:lnTo>
                  <a:pt x="0" y="411968"/>
                </a:lnTo>
                <a:close/>
              </a:path>
            </a:pathLst>
          </a:custGeom>
        </p:spPr>
        <p:style>
          <a:lnRef idx="2">
            <a:schemeClr val="accent4">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70532" tIns="149244" rIns="170532" bIns="149244" numCol="1" spcCol="1270" anchor="ctr" anchorCtr="0">
            <a:noAutofit/>
          </a:bodyPr>
          <a:lstStyle/>
          <a:p>
            <a:pPr lvl="0" algn="ctr" defTabSz="444500">
              <a:lnSpc>
                <a:spcPct val="90000"/>
              </a:lnSpc>
              <a:spcBef>
                <a:spcPct val="0"/>
              </a:spcBef>
              <a:spcAft>
                <a:spcPct val="35000"/>
              </a:spcAft>
            </a:pPr>
            <a:endParaRPr lang="en-US" sz="1000" kern="1200" dirty="0"/>
          </a:p>
          <a:p>
            <a:pPr lvl="0" algn="ctr" defTabSz="444500">
              <a:lnSpc>
                <a:spcPct val="90000"/>
              </a:lnSpc>
              <a:spcBef>
                <a:spcPct val="0"/>
              </a:spcBef>
              <a:spcAft>
                <a:spcPct val="35000"/>
              </a:spcAft>
            </a:pPr>
            <a:endParaRPr lang="en-US" sz="1000" kern="1200" dirty="0"/>
          </a:p>
          <a:p>
            <a:pPr lvl="0" algn="ctr" defTabSz="444500">
              <a:lnSpc>
                <a:spcPct val="90000"/>
              </a:lnSpc>
              <a:spcBef>
                <a:spcPct val="0"/>
              </a:spcBef>
              <a:spcAft>
                <a:spcPct val="35000"/>
              </a:spcAft>
            </a:pPr>
            <a:r>
              <a:rPr lang="en-US" sz="1200" b="1" kern="1200" dirty="0"/>
              <a:t>Work Place Nutrition</a:t>
            </a:r>
          </a:p>
          <a:p>
            <a:pPr lvl="0" algn="ctr" defTabSz="444500">
              <a:lnSpc>
                <a:spcPct val="90000"/>
              </a:lnSpc>
              <a:spcBef>
                <a:spcPct val="0"/>
              </a:spcBef>
              <a:spcAft>
                <a:spcPct val="35000"/>
              </a:spcAft>
            </a:pPr>
            <a:r>
              <a:rPr lang="en-US" sz="1000" kern="1200" dirty="0"/>
              <a:t> </a:t>
            </a:r>
          </a:p>
          <a:p>
            <a:pPr lvl="0" algn="ctr" defTabSz="444500">
              <a:lnSpc>
                <a:spcPct val="90000"/>
              </a:lnSpc>
              <a:spcBef>
                <a:spcPct val="0"/>
              </a:spcBef>
              <a:spcAft>
                <a:spcPct val="35000"/>
              </a:spcAft>
            </a:pPr>
            <a:endParaRPr lang="en-US" sz="1000" kern="1200" dirty="0"/>
          </a:p>
          <a:p>
            <a:pPr lvl="0" algn="ctr" defTabSz="444500">
              <a:lnSpc>
                <a:spcPct val="90000"/>
              </a:lnSpc>
              <a:spcBef>
                <a:spcPct val="0"/>
              </a:spcBef>
              <a:spcAft>
                <a:spcPct val="35000"/>
              </a:spcAft>
            </a:pPr>
            <a:endParaRPr lang="en-US" sz="1000" kern="1200" dirty="0"/>
          </a:p>
          <a:p>
            <a:pPr lvl="0" algn="ctr" defTabSz="444500">
              <a:lnSpc>
                <a:spcPct val="90000"/>
              </a:lnSpc>
              <a:spcBef>
                <a:spcPct val="0"/>
              </a:spcBef>
              <a:spcAft>
                <a:spcPct val="35000"/>
              </a:spcAft>
            </a:pPr>
            <a:endParaRPr lang="en-US" sz="1000" kern="1200" dirty="0"/>
          </a:p>
        </p:txBody>
      </p:sp>
      <p:pic>
        <p:nvPicPr>
          <p:cNvPr id="3" name="Picture 2">
            <a:extLst>
              <a:ext uri="{FF2B5EF4-FFF2-40B4-BE49-F238E27FC236}">
                <a16:creationId xmlns:a16="http://schemas.microsoft.com/office/drawing/2014/main" id="{37F1FBA1-07BF-4A7B-8F12-F213811145BB}"/>
              </a:ext>
            </a:extLst>
          </p:cNvPr>
          <p:cNvPicPr>
            <a:picLocks noChangeAspect="1"/>
          </p:cNvPicPr>
          <p:nvPr/>
        </p:nvPicPr>
        <p:blipFill>
          <a:blip r:embed="rId4"/>
          <a:stretch>
            <a:fillRect/>
          </a:stretch>
        </p:blipFill>
        <p:spPr>
          <a:xfrm>
            <a:off x="10917100" y="624532"/>
            <a:ext cx="858547" cy="677300"/>
          </a:xfrm>
          <a:prstGeom prst="rect">
            <a:avLst/>
          </a:prstGeom>
        </p:spPr>
      </p:pic>
      <p:graphicFrame>
        <p:nvGraphicFramePr>
          <p:cNvPr id="5" name="Content Placeholder 3">
            <a:extLst>
              <a:ext uri="{FF2B5EF4-FFF2-40B4-BE49-F238E27FC236}">
                <a16:creationId xmlns:a16="http://schemas.microsoft.com/office/drawing/2014/main" id="{D5EAEC83-12BC-4DE1-BE66-C49AAACCB17F}"/>
              </a:ext>
            </a:extLst>
          </p:cNvPr>
          <p:cNvGraphicFramePr>
            <a:graphicFrameLocks/>
          </p:cNvGraphicFramePr>
          <p:nvPr>
            <p:extLst>
              <p:ext uri="{D42A27DB-BD31-4B8C-83A1-F6EECF244321}">
                <p14:modId xmlns:p14="http://schemas.microsoft.com/office/powerpoint/2010/main" val="3383277495"/>
              </p:ext>
            </p:extLst>
          </p:nvPr>
        </p:nvGraphicFramePr>
        <p:xfrm>
          <a:off x="508001" y="279401"/>
          <a:ext cx="10421927" cy="6515123"/>
        </p:xfrm>
        <a:graphic>
          <a:graphicData uri="http://schemas.openxmlformats.org/drawingml/2006/table">
            <a:tbl>
              <a:tblPr firstRow="1" firstCol="1" bandRow="1"/>
              <a:tblGrid>
                <a:gridCol w="2754511">
                  <a:extLst>
                    <a:ext uri="{9D8B030D-6E8A-4147-A177-3AD203B41FA5}">
                      <a16:colId xmlns:a16="http://schemas.microsoft.com/office/drawing/2014/main" val="426661517"/>
                    </a:ext>
                  </a:extLst>
                </a:gridCol>
                <a:gridCol w="5758955">
                  <a:extLst>
                    <a:ext uri="{9D8B030D-6E8A-4147-A177-3AD203B41FA5}">
                      <a16:colId xmlns:a16="http://schemas.microsoft.com/office/drawing/2014/main" val="1507525887"/>
                    </a:ext>
                  </a:extLst>
                </a:gridCol>
                <a:gridCol w="1908461">
                  <a:extLst>
                    <a:ext uri="{9D8B030D-6E8A-4147-A177-3AD203B41FA5}">
                      <a16:colId xmlns:a16="http://schemas.microsoft.com/office/drawing/2014/main" val="4079291914"/>
                    </a:ext>
                  </a:extLst>
                </a:gridCol>
              </a:tblGrid>
              <a:tr h="669632">
                <a:tc>
                  <a:txBody>
                    <a:bodyPr/>
                    <a:lstStyle/>
                    <a:p>
                      <a:pPr algn="just" fontAlgn="t">
                        <a:lnSpc>
                          <a:spcPct val="107000"/>
                        </a:lnSpc>
                        <a:spcBef>
                          <a:spcPts val="0"/>
                        </a:spcBef>
                        <a:spcAft>
                          <a:spcPts val="800"/>
                        </a:spcAft>
                      </a:pPr>
                      <a:r>
                        <a:rPr lang="en-US" sz="1600" b="1" i="0" u="none" strike="noStrike"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Intervention area/s</a:t>
                      </a:r>
                      <a:endParaRPr lang="en-US" sz="1600" b="0" i="0" u="none" strike="noStrike" dirty="0">
                        <a:effectLst/>
                        <a:latin typeface="Arial" panose="020B0604020202020204" pitchFamily="34" charset="0"/>
                      </a:endParaRPr>
                    </a:p>
                  </a:txBody>
                  <a:tcPr marL="50609" marR="50609" marT="702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lnSpc>
                          <a:spcPct val="107000"/>
                        </a:lnSpc>
                        <a:spcBef>
                          <a:spcPts val="0"/>
                        </a:spcBef>
                        <a:spcAft>
                          <a:spcPts val="800"/>
                        </a:spcAft>
                        <a:tabLst>
                          <a:tab pos="843280" algn="l"/>
                          <a:tab pos="1398905" algn="ctr"/>
                        </a:tabLst>
                      </a:pPr>
                      <a:r>
                        <a:rPr lang="en-US" sz="1600" b="1" i="0" u="none" strike="noStrike">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Key Activities </a:t>
                      </a:r>
                      <a:endParaRPr lang="en-US" sz="1600" b="0" i="0" u="none" strike="noStrike">
                        <a:effectLst/>
                        <a:latin typeface="Arial" panose="020B0604020202020204" pitchFamily="34" charset="0"/>
                      </a:endParaRPr>
                    </a:p>
                  </a:txBody>
                  <a:tcPr marL="50609" marR="50609" marT="702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lnSpc>
                          <a:spcPct val="107000"/>
                        </a:lnSpc>
                        <a:spcBef>
                          <a:spcPts val="0"/>
                        </a:spcBef>
                        <a:spcAft>
                          <a:spcPts val="800"/>
                        </a:spcAft>
                      </a:pPr>
                      <a:r>
                        <a:rPr lang="en-US" sz="1600" b="1" i="0" u="none" strike="noStrike"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Start Time </a:t>
                      </a:r>
                      <a:endParaRPr lang="en-US" sz="1600" b="0" i="0" u="none" strike="noStrike" dirty="0">
                        <a:effectLst/>
                        <a:latin typeface="Arial" panose="020B0604020202020204" pitchFamily="34" charset="0"/>
                      </a:endParaRPr>
                    </a:p>
                    <a:p>
                      <a:pPr algn="just" fontAlgn="t">
                        <a:lnSpc>
                          <a:spcPct val="107000"/>
                        </a:lnSpc>
                        <a:spcBef>
                          <a:spcPts val="0"/>
                        </a:spcBef>
                        <a:spcAft>
                          <a:spcPts val="800"/>
                        </a:spcAft>
                      </a:pPr>
                      <a:r>
                        <a:rPr lang="en-US" sz="1600" b="1" i="0" u="none" strike="noStrike"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Short/Medium/Long</a:t>
                      </a:r>
                      <a:endParaRPr lang="en-US" sz="1600" b="0" i="0" u="none" strike="noStrike" dirty="0">
                        <a:effectLst/>
                        <a:latin typeface="Arial" panose="020B0604020202020204" pitchFamily="34" charset="0"/>
                      </a:endParaRPr>
                    </a:p>
                  </a:txBody>
                  <a:tcPr marL="50609" marR="50609" marT="702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76769095"/>
                  </a:ext>
                </a:extLst>
              </a:tr>
              <a:tr h="362925">
                <a:tc gridSpan="3">
                  <a:txBody>
                    <a:bodyPr/>
                    <a:lstStyle/>
                    <a:p>
                      <a:pPr algn="just" fontAlgn="t">
                        <a:lnSpc>
                          <a:spcPct val="107000"/>
                        </a:lnSpc>
                        <a:spcBef>
                          <a:spcPts val="0"/>
                        </a:spcBef>
                        <a:spcAft>
                          <a:spcPts val="800"/>
                        </a:spcAft>
                      </a:pPr>
                      <a:r>
                        <a:rPr lang="en-US" sz="1600" b="0" i="0" u="none" strike="noStrike"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en-US" sz="1600" b="0" i="0" u="none" strike="noStrike" dirty="0">
                        <a:effectLst/>
                        <a:latin typeface="Arial" panose="020B0604020202020204" pitchFamily="34" charset="0"/>
                      </a:endParaRPr>
                    </a:p>
                  </a:txBody>
                  <a:tcPr marL="67478" marR="67478" marT="33739" marB="3373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652331315"/>
                  </a:ext>
                </a:extLst>
              </a:tr>
              <a:tr h="561721">
                <a:tc rowSpan="4">
                  <a:txBody>
                    <a:bodyPr/>
                    <a:lstStyle/>
                    <a:p>
                      <a:pPr algn="just" fontAlgn="t">
                        <a:lnSpc>
                          <a:spcPct val="107000"/>
                        </a:lnSpc>
                        <a:spcBef>
                          <a:spcPts val="0"/>
                        </a:spcBef>
                        <a:spcAft>
                          <a:spcPts val="800"/>
                        </a:spcAft>
                      </a:pPr>
                      <a:r>
                        <a:rPr lang="en-US" sz="1600" b="1" i="0" u="none" strike="noStrike"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en-US" sz="1600" b="0" i="0" u="none" strike="noStrike" dirty="0">
                        <a:effectLst/>
                        <a:latin typeface="Arial" panose="020B0604020202020204" pitchFamily="34" charset="0"/>
                      </a:endParaRPr>
                    </a:p>
                    <a:p>
                      <a:pPr algn="just" fontAlgn="t">
                        <a:lnSpc>
                          <a:spcPct val="107000"/>
                        </a:lnSpc>
                        <a:spcBef>
                          <a:spcPts val="0"/>
                        </a:spcBef>
                        <a:spcAft>
                          <a:spcPts val="800"/>
                        </a:spcAft>
                      </a:pPr>
                      <a:r>
                        <a:rPr lang="en-US" sz="1600" b="1" i="0" u="none" strike="noStrike"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en-US" sz="1600" b="0" i="0" u="none" strike="noStrike" dirty="0">
                        <a:effectLst/>
                        <a:latin typeface="Arial" panose="020B0604020202020204" pitchFamily="34" charset="0"/>
                      </a:endParaRPr>
                    </a:p>
                    <a:p>
                      <a:pPr algn="just" fontAlgn="t">
                        <a:lnSpc>
                          <a:spcPct val="107000"/>
                        </a:lnSpc>
                        <a:spcBef>
                          <a:spcPts val="0"/>
                        </a:spcBef>
                        <a:spcAft>
                          <a:spcPts val="800"/>
                        </a:spcAft>
                      </a:pPr>
                      <a:r>
                        <a:rPr lang="en-US" sz="1600" b="1" i="0" u="none" strike="noStrike"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en-US" sz="1600" b="0" i="0" u="none" strike="noStrike" dirty="0">
                        <a:effectLst/>
                        <a:latin typeface="Arial" panose="020B0604020202020204" pitchFamily="34" charset="0"/>
                      </a:endParaRPr>
                    </a:p>
                    <a:p>
                      <a:pPr algn="just" fontAlgn="t">
                        <a:lnSpc>
                          <a:spcPct val="107000"/>
                        </a:lnSpc>
                        <a:spcBef>
                          <a:spcPts val="0"/>
                        </a:spcBef>
                        <a:spcAft>
                          <a:spcPts val="800"/>
                        </a:spcAft>
                      </a:pPr>
                      <a:r>
                        <a:rPr lang="en-US" sz="1600" b="0" i="0" u="none" strike="noStrike"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Nutrition Education/Awareness</a:t>
                      </a:r>
                      <a:endParaRPr lang="en-US" sz="1600" b="0" i="0" u="none" strike="noStrike" dirty="0">
                        <a:effectLst/>
                        <a:latin typeface="Arial" panose="020B0604020202020204" pitchFamily="34" charset="0"/>
                      </a:endParaRPr>
                    </a:p>
                  </a:txBody>
                  <a:tcPr marL="67478" marR="67478" marT="33739" marB="3373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lnSpc>
                          <a:spcPct val="107000"/>
                        </a:lnSpc>
                        <a:spcBef>
                          <a:spcPts val="0"/>
                        </a:spcBef>
                        <a:spcAft>
                          <a:spcPts val="800"/>
                        </a:spcAft>
                      </a:pPr>
                      <a:r>
                        <a:rPr lang="en-US" sz="1600" b="0" i="0" u="none" strike="noStrike"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Dissemination of relevant nutrition guidelines to SBN members (e.g. healthy diets guidelines, etc.) </a:t>
                      </a:r>
                      <a:endParaRPr lang="en-US" sz="1600" b="0" i="0" u="none" strike="noStrike" dirty="0">
                        <a:effectLst/>
                        <a:latin typeface="Arial" panose="020B0604020202020204" pitchFamily="34" charset="0"/>
                      </a:endParaRPr>
                    </a:p>
                  </a:txBody>
                  <a:tcPr marL="50609" marR="50609" marT="702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0"/>
                        </a:spcBef>
                        <a:spcAft>
                          <a:spcPts val="800"/>
                        </a:spcAft>
                      </a:pPr>
                      <a:r>
                        <a:rPr lang="en-US" sz="1600" b="0" i="0" u="none" strike="noStrike"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S</a:t>
                      </a:r>
                      <a:endParaRPr lang="en-US" sz="1600" b="0" i="0" u="none" strike="noStrike" dirty="0">
                        <a:effectLst/>
                        <a:latin typeface="Arial" panose="020B0604020202020204" pitchFamily="34" charset="0"/>
                      </a:endParaRPr>
                    </a:p>
                  </a:txBody>
                  <a:tcPr marL="50609" marR="50609" marT="702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11812299"/>
                  </a:ext>
                </a:extLst>
              </a:tr>
              <a:tr h="284594">
                <a:tc vMerge="1">
                  <a:txBody>
                    <a:bodyPr/>
                    <a:lstStyle/>
                    <a:p>
                      <a:endParaRPr lang="en-GB"/>
                    </a:p>
                  </a:txBody>
                  <a:tcPr/>
                </a:tc>
                <a:tc>
                  <a:txBody>
                    <a:bodyPr/>
                    <a:lstStyle/>
                    <a:p>
                      <a:pPr algn="just" fontAlgn="t">
                        <a:lnSpc>
                          <a:spcPct val="107000"/>
                        </a:lnSpc>
                        <a:spcBef>
                          <a:spcPts val="0"/>
                        </a:spcBef>
                        <a:spcAft>
                          <a:spcPts val="800"/>
                        </a:spcAft>
                      </a:pPr>
                      <a:r>
                        <a:rPr lang="en-US" sz="1600" b="0" i="0" u="none" strike="noStrike"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Identify and capacity build nutrition champions at company level</a:t>
                      </a:r>
                      <a:endParaRPr lang="en-US" sz="1600" b="0" i="0" u="none" strike="noStrike" dirty="0">
                        <a:effectLst/>
                        <a:latin typeface="Arial" panose="020B0604020202020204" pitchFamily="34" charset="0"/>
                      </a:endParaRPr>
                    </a:p>
                  </a:txBody>
                  <a:tcPr marL="50609" marR="50609" marT="702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0"/>
                        </a:spcBef>
                        <a:spcAft>
                          <a:spcPts val="800"/>
                        </a:spcAft>
                      </a:pPr>
                      <a:r>
                        <a:rPr lang="en-US" sz="1600" b="0" i="0" u="none" strike="noStrike">
                          <a:effectLst/>
                          <a:latin typeface="Times New Roman" panose="02020603050405020304" pitchFamily="18" charset="0"/>
                          <a:ea typeface="Times New Roman" panose="02020603050405020304" pitchFamily="18" charset="0"/>
                          <a:cs typeface="Arial" panose="020B0604020202020204" pitchFamily="34" charset="0"/>
                        </a:rPr>
                        <a:t>S</a:t>
                      </a:r>
                      <a:endParaRPr lang="en-US" sz="1600" b="0" i="0" u="none" strike="noStrike">
                        <a:effectLst/>
                        <a:latin typeface="Arial" panose="020B0604020202020204" pitchFamily="34" charset="0"/>
                      </a:endParaRPr>
                    </a:p>
                  </a:txBody>
                  <a:tcPr marL="50609" marR="50609" marT="702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64723091"/>
                  </a:ext>
                </a:extLst>
              </a:tr>
              <a:tr h="284594">
                <a:tc vMerge="1">
                  <a:txBody>
                    <a:bodyPr/>
                    <a:lstStyle/>
                    <a:p>
                      <a:endParaRPr lang="en-GB"/>
                    </a:p>
                  </a:txBody>
                  <a:tcPr/>
                </a:tc>
                <a:tc>
                  <a:txBody>
                    <a:bodyPr/>
                    <a:lstStyle/>
                    <a:p>
                      <a:pPr algn="just" fontAlgn="t">
                        <a:lnSpc>
                          <a:spcPct val="107000"/>
                        </a:lnSpc>
                        <a:spcBef>
                          <a:spcPts val="0"/>
                        </a:spcBef>
                        <a:spcAft>
                          <a:spcPts val="800"/>
                        </a:spcAft>
                      </a:pPr>
                      <a:r>
                        <a:rPr lang="en-US" sz="1600" b="0" i="0" u="none" strike="noStrike">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Sensitize SBN members on importance of work force nutrition</a:t>
                      </a:r>
                      <a:endParaRPr lang="en-US" sz="1600" b="0" i="0" u="none" strike="noStrike">
                        <a:effectLst/>
                        <a:latin typeface="Arial" panose="020B0604020202020204" pitchFamily="34" charset="0"/>
                      </a:endParaRPr>
                    </a:p>
                  </a:txBody>
                  <a:tcPr marL="50609" marR="50609" marT="702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0"/>
                        </a:spcBef>
                        <a:spcAft>
                          <a:spcPts val="800"/>
                        </a:spcAft>
                      </a:pPr>
                      <a:r>
                        <a:rPr lang="en-US" sz="1600" b="0" i="0" u="none" strike="noStrike">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M</a:t>
                      </a:r>
                      <a:endParaRPr lang="en-US" sz="1600" b="0" i="0" u="none" strike="noStrike">
                        <a:effectLst/>
                        <a:latin typeface="Arial" panose="020B0604020202020204" pitchFamily="34" charset="0"/>
                      </a:endParaRPr>
                    </a:p>
                  </a:txBody>
                  <a:tcPr marL="50609" marR="50609" marT="702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38456427"/>
                  </a:ext>
                </a:extLst>
              </a:tr>
              <a:tr h="669632">
                <a:tc vMerge="1">
                  <a:txBody>
                    <a:bodyPr/>
                    <a:lstStyle/>
                    <a:p>
                      <a:endParaRPr lang="en-GB"/>
                    </a:p>
                  </a:txBody>
                  <a:tcPr/>
                </a:tc>
                <a:tc>
                  <a:txBody>
                    <a:bodyPr/>
                    <a:lstStyle/>
                    <a:p>
                      <a:pPr algn="just" fontAlgn="t">
                        <a:lnSpc>
                          <a:spcPct val="107000"/>
                        </a:lnSpc>
                        <a:spcBef>
                          <a:spcPts val="0"/>
                        </a:spcBef>
                        <a:spcAft>
                          <a:spcPts val="800"/>
                        </a:spcAft>
                      </a:pPr>
                      <a:r>
                        <a:rPr lang="en-US" sz="1600" b="0" i="0" u="none" strike="noStrike"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Conduct nutrition awareness via promotional campaigns </a:t>
                      </a:r>
                      <a:endParaRPr lang="en-US" sz="1600" b="0" i="0" u="none" strike="noStrike" dirty="0">
                        <a:effectLst/>
                        <a:latin typeface="Arial" panose="020B0604020202020204" pitchFamily="34" charset="0"/>
                      </a:endParaRPr>
                    </a:p>
                    <a:p>
                      <a:pPr algn="just" fontAlgn="t">
                        <a:lnSpc>
                          <a:spcPct val="107000"/>
                        </a:lnSpc>
                        <a:spcBef>
                          <a:spcPts val="0"/>
                        </a:spcBef>
                        <a:spcAft>
                          <a:spcPts val="800"/>
                        </a:spcAft>
                      </a:pPr>
                      <a:r>
                        <a:rPr lang="en-US" sz="1600" b="0" i="0" u="none" strike="noStrike"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en-US" sz="1600" b="0" i="0" u="none" strike="noStrike" dirty="0">
                        <a:effectLst/>
                        <a:latin typeface="Arial" panose="020B0604020202020204" pitchFamily="34" charset="0"/>
                      </a:endParaRPr>
                    </a:p>
                  </a:txBody>
                  <a:tcPr marL="50609" marR="50609" marT="702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0"/>
                        </a:spcBef>
                        <a:spcAft>
                          <a:spcPts val="800"/>
                        </a:spcAft>
                      </a:pPr>
                      <a:r>
                        <a:rPr lang="en-US" sz="1600" b="0" i="0" u="none" strike="noStrike">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M</a:t>
                      </a:r>
                      <a:endParaRPr lang="en-US" sz="1600" b="0" i="0" u="none" strike="noStrike">
                        <a:effectLst/>
                        <a:latin typeface="Arial" panose="020B0604020202020204" pitchFamily="34" charset="0"/>
                      </a:endParaRPr>
                    </a:p>
                  </a:txBody>
                  <a:tcPr marL="50609" marR="50609" marT="702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68649720"/>
                  </a:ext>
                </a:extLst>
              </a:tr>
              <a:tr h="676492">
                <a:tc rowSpan="3">
                  <a:txBody>
                    <a:bodyPr/>
                    <a:lstStyle/>
                    <a:p>
                      <a:pPr algn="just" fontAlgn="t">
                        <a:lnSpc>
                          <a:spcPct val="107000"/>
                        </a:lnSpc>
                        <a:spcBef>
                          <a:spcPts val="0"/>
                        </a:spcBef>
                        <a:spcAft>
                          <a:spcPts val="800"/>
                        </a:spcAft>
                      </a:pPr>
                      <a:r>
                        <a:rPr lang="en-US" sz="1600" b="0" i="0" u="none" strike="noStrike">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en-US" sz="1600" b="0" i="0" u="none" strike="noStrike">
                        <a:effectLst/>
                        <a:latin typeface="Arial" panose="020B0604020202020204" pitchFamily="34" charset="0"/>
                      </a:endParaRPr>
                    </a:p>
                    <a:p>
                      <a:pPr algn="just" fontAlgn="t">
                        <a:lnSpc>
                          <a:spcPct val="107000"/>
                        </a:lnSpc>
                        <a:spcBef>
                          <a:spcPts val="0"/>
                        </a:spcBef>
                        <a:spcAft>
                          <a:spcPts val="800"/>
                        </a:spcAft>
                      </a:pPr>
                      <a:r>
                        <a:rPr lang="en-US" sz="1600" b="0" i="0" u="none" strike="noStrike">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en-US" sz="1600" b="0" i="0" u="none" strike="noStrike">
                        <a:effectLst/>
                        <a:latin typeface="Arial" panose="020B0604020202020204" pitchFamily="34" charset="0"/>
                      </a:endParaRPr>
                    </a:p>
                    <a:p>
                      <a:pPr algn="just" fontAlgn="t">
                        <a:lnSpc>
                          <a:spcPct val="107000"/>
                        </a:lnSpc>
                        <a:spcBef>
                          <a:spcPts val="0"/>
                        </a:spcBef>
                        <a:spcAft>
                          <a:spcPts val="800"/>
                        </a:spcAft>
                      </a:pPr>
                      <a:r>
                        <a:rPr lang="en-US" sz="1600" b="1" i="0" u="none" strike="noStrike">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en-US" sz="1600" b="0" i="0" u="none" strike="noStrike">
                        <a:effectLst/>
                        <a:latin typeface="Arial" panose="020B0604020202020204" pitchFamily="34" charset="0"/>
                      </a:endParaRPr>
                    </a:p>
                    <a:p>
                      <a:pPr algn="just" fontAlgn="t">
                        <a:lnSpc>
                          <a:spcPct val="107000"/>
                        </a:lnSpc>
                        <a:spcBef>
                          <a:spcPts val="0"/>
                        </a:spcBef>
                        <a:spcAft>
                          <a:spcPts val="800"/>
                        </a:spcAft>
                      </a:pPr>
                      <a:r>
                        <a:rPr lang="en-US" sz="1600" b="0" i="0" u="none" strike="noStrike">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Healthy diets at work  </a:t>
                      </a:r>
                      <a:endParaRPr lang="en-US" sz="1600" b="0" i="0" u="none" strike="noStrike">
                        <a:effectLst/>
                        <a:latin typeface="Arial" panose="020B0604020202020204" pitchFamily="34" charset="0"/>
                      </a:endParaRPr>
                    </a:p>
                    <a:p>
                      <a:pPr algn="just" fontAlgn="t">
                        <a:lnSpc>
                          <a:spcPct val="107000"/>
                        </a:lnSpc>
                        <a:spcBef>
                          <a:spcPts val="0"/>
                        </a:spcBef>
                        <a:spcAft>
                          <a:spcPts val="800"/>
                        </a:spcAft>
                      </a:pPr>
                      <a:r>
                        <a:rPr lang="en-US" sz="1600" b="0" i="0" u="none" strike="noStrike">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en-US" sz="1600" b="0" i="0" u="none" strike="noStrike">
                        <a:effectLst/>
                        <a:latin typeface="Arial" panose="020B0604020202020204" pitchFamily="34" charset="0"/>
                      </a:endParaRPr>
                    </a:p>
                    <a:p>
                      <a:pPr algn="just" fontAlgn="t">
                        <a:lnSpc>
                          <a:spcPct val="107000"/>
                        </a:lnSpc>
                        <a:spcBef>
                          <a:spcPts val="0"/>
                        </a:spcBef>
                        <a:spcAft>
                          <a:spcPts val="800"/>
                        </a:spcAft>
                      </a:pPr>
                      <a:r>
                        <a:rPr lang="en-US" sz="1600" b="1" i="0" u="none" strike="noStrike">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en-US" sz="1600" b="0" i="0" u="none" strike="noStrike">
                        <a:effectLst/>
                        <a:latin typeface="Arial" panose="020B0604020202020204" pitchFamily="34" charset="0"/>
                      </a:endParaRPr>
                    </a:p>
                  </a:txBody>
                  <a:tcPr marL="67478" marR="67478" marT="33739" marB="3373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lnSpc>
                          <a:spcPct val="107000"/>
                        </a:lnSpc>
                        <a:spcBef>
                          <a:spcPts val="0"/>
                        </a:spcBef>
                        <a:spcAft>
                          <a:spcPts val="800"/>
                        </a:spcAft>
                      </a:pPr>
                      <a:r>
                        <a:rPr lang="en-US" sz="1600" b="0" i="0" u="none" strike="noStrike"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Assess current situation of work force nutrition in Kenya </a:t>
                      </a:r>
                      <a:endParaRPr lang="en-US" sz="1600" b="0" i="0" u="none" strike="noStrike" dirty="0">
                        <a:effectLst/>
                        <a:latin typeface="Arial" panose="020B0604020202020204" pitchFamily="34" charset="0"/>
                      </a:endParaRPr>
                    </a:p>
                  </a:txBody>
                  <a:tcPr marL="50609" marR="50609" marT="702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0"/>
                        </a:spcBef>
                        <a:spcAft>
                          <a:spcPts val="800"/>
                        </a:spcAft>
                      </a:pPr>
                      <a:r>
                        <a:rPr lang="en-US" sz="1600" b="0" i="0" u="none" strike="noStrike">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S</a:t>
                      </a:r>
                      <a:endParaRPr lang="en-US" sz="1600" b="0" i="0" u="none" strike="noStrike">
                        <a:effectLst/>
                        <a:latin typeface="Arial" panose="020B0604020202020204" pitchFamily="34" charset="0"/>
                      </a:endParaRPr>
                    </a:p>
                  </a:txBody>
                  <a:tcPr marL="50609" marR="50609" marT="702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24688403"/>
                  </a:ext>
                </a:extLst>
              </a:tr>
              <a:tr h="676492">
                <a:tc vMerge="1">
                  <a:txBody>
                    <a:bodyPr/>
                    <a:lstStyle/>
                    <a:p>
                      <a:endParaRPr lang="en-GB"/>
                    </a:p>
                  </a:txBody>
                  <a:tcPr/>
                </a:tc>
                <a:tc>
                  <a:txBody>
                    <a:bodyPr/>
                    <a:lstStyle/>
                    <a:p>
                      <a:pPr algn="just" fontAlgn="t">
                        <a:lnSpc>
                          <a:spcPct val="107000"/>
                        </a:lnSpc>
                        <a:spcBef>
                          <a:spcPts val="0"/>
                        </a:spcBef>
                        <a:spcAft>
                          <a:spcPts val="800"/>
                        </a:spcAft>
                      </a:pPr>
                      <a:r>
                        <a:rPr lang="en-US" sz="1600" b="0" i="0" u="none" strike="noStrike"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Sensitize business on different models (including simple healthy/snacks) of providing nutritious foods at work place  </a:t>
                      </a:r>
                      <a:endParaRPr lang="en-US" sz="1600" b="0" i="0" u="none" strike="noStrike" dirty="0">
                        <a:effectLst/>
                        <a:latin typeface="Arial" panose="020B0604020202020204" pitchFamily="34" charset="0"/>
                      </a:endParaRPr>
                    </a:p>
                  </a:txBody>
                  <a:tcPr marL="50609" marR="50609" marT="702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0"/>
                        </a:spcBef>
                        <a:spcAft>
                          <a:spcPts val="800"/>
                        </a:spcAft>
                      </a:pPr>
                      <a:r>
                        <a:rPr lang="en-US" sz="1600" b="0" i="0" u="none" strike="noStrike">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S</a:t>
                      </a:r>
                      <a:endParaRPr lang="en-US" sz="1600" b="0" i="0" u="none" strike="noStrike">
                        <a:effectLst/>
                        <a:latin typeface="Arial" panose="020B0604020202020204" pitchFamily="34" charset="0"/>
                      </a:endParaRPr>
                    </a:p>
                  </a:txBody>
                  <a:tcPr marL="50609" marR="50609" marT="702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00168193"/>
                  </a:ext>
                </a:extLst>
              </a:tr>
              <a:tr h="921005">
                <a:tc vMerge="1">
                  <a:txBody>
                    <a:bodyPr/>
                    <a:lstStyle/>
                    <a:p>
                      <a:endParaRPr lang="en-GB"/>
                    </a:p>
                  </a:txBody>
                  <a:tcPr/>
                </a:tc>
                <a:tc>
                  <a:txBody>
                    <a:bodyPr/>
                    <a:lstStyle/>
                    <a:p>
                      <a:pPr algn="just" fontAlgn="t">
                        <a:lnSpc>
                          <a:spcPct val="107000"/>
                        </a:lnSpc>
                        <a:spcBef>
                          <a:spcPts val="0"/>
                        </a:spcBef>
                        <a:spcAft>
                          <a:spcPts val="800"/>
                        </a:spcAft>
                      </a:pPr>
                      <a:r>
                        <a:rPr lang="en-US" sz="1600" b="0" i="0" u="none" strike="noStrike"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Investment case for healthy food at work </a:t>
                      </a:r>
                      <a:endParaRPr lang="en-US" sz="1600" b="0" i="0" u="none" strike="noStrike" dirty="0">
                        <a:effectLst/>
                        <a:latin typeface="Arial" panose="020B0604020202020204" pitchFamily="34" charset="0"/>
                      </a:endParaRPr>
                    </a:p>
                  </a:txBody>
                  <a:tcPr marL="50609" marR="50609" marT="702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0"/>
                        </a:spcBef>
                        <a:spcAft>
                          <a:spcPts val="800"/>
                        </a:spcAft>
                      </a:pPr>
                      <a:r>
                        <a:rPr lang="en-US" sz="1600" b="0" i="0" u="none" strike="noStrike">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L</a:t>
                      </a:r>
                      <a:endParaRPr lang="en-US" sz="1600" b="0" i="0" u="none" strike="noStrike">
                        <a:effectLst/>
                        <a:latin typeface="Arial" panose="020B0604020202020204" pitchFamily="34" charset="0"/>
                      </a:endParaRPr>
                    </a:p>
                  </a:txBody>
                  <a:tcPr marL="50609" marR="50609" marT="702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71521695"/>
                  </a:ext>
                </a:extLst>
              </a:tr>
              <a:tr h="284594">
                <a:tc rowSpan="3">
                  <a:txBody>
                    <a:bodyPr/>
                    <a:lstStyle/>
                    <a:p>
                      <a:pPr algn="just" fontAlgn="t">
                        <a:lnSpc>
                          <a:spcPct val="107000"/>
                        </a:lnSpc>
                        <a:spcBef>
                          <a:spcPts val="0"/>
                        </a:spcBef>
                        <a:spcAft>
                          <a:spcPts val="800"/>
                        </a:spcAft>
                      </a:pPr>
                      <a:r>
                        <a:rPr lang="en-US" sz="1600" b="1" i="0" u="none" strike="noStrike">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en-US" sz="1600" b="0" i="0" u="none" strike="noStrike">
                        <a:effectLst/>
                        <a:latin typeface="Arial" panose="020B0604020202020204" pitchFamily="34" charset="0"/>
                      </a:endParaRPr>
                    </a:p>
                    <a:p>
                      <a:pPr algn="just" fontAlgn="t">
                        <a:lnSpc>
                          <a:spcPct val="107000"/>
                        </a:lnSpc>
                        <a:spcBef>
                          <a:spcPts val="0"/>
                        </a:spcBef>
                        <a:spcAft>
                          <a:spcPts val="800"/>
                        </a:spcAft>
                      </a:pPr>
                      <a:r>
                        <a:rPr lang="en-US" sz="1600" b="0" i="0" u="none" strike="noStrike">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Work Place Support on Health</a:t>
                      </a:r>
                      <a:endParaRPr lang="en-US" sz="1600" b="0" i="0" u="none" strike="noStrike">
                        <a:effectLst/>
                        <a:latin typeface="Arial" panose="020B0604020202020204" pitchFamily="34" charset="0"/>
                      </a:endParaRPr>
                    </a:p>
                  </a:txBody>
                  <a:tcPr marL="67478" marR="67478" marT="33739" marB="3373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lnSpc>
                          <a:spcPct val="107000"/>
                        </a:lnSpc>
                        <a:spcBef>
                          <a:spcPts val="0"/>
                        </a:spcBef>
                        <a:spcAft>
                          <a:spcPts val="800"/>
                        </a:spcAft>
                      </a:pPr>
                      <a:r>
                        <a:rPr lang="en-US" sz="1600" b="0" i="0" u="none" strike="noStrike"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Disseminate the work place support guideline and the health act</a:t>
                      </a:r>
                      <a:endParaRPr lang="en-US" sz="1600" b="0" i="0" u="none" strike="noStrike" dirty="0">
                        <a:effectLst/>
                        <a:latin typeface="Arial" panose="020B0604020202020204" pitchFamily="34" charset="0"/>
                      </a:endParaRPr>
                    </a:p>
                  </a:txBody>
                  <a:tcPr marL="50609" marR="50609" marT="702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0"/>
                        </a:spcBef>
                        <a:spcAft>
                          <a:spcPts val="800"/>
                        </a:spcAft>
                      </a:pPr>
                      <a:r>
                        <a:rPr lang="en-US" sz="1600" b="0" i="0" u="none" strike="noStrike">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S</a:t>
                      </a:r>
                      <a:endParaRPr lang="en-US" sz="1600" b="0" i="0" u="none" strike="noStrike">
                        <a:effectLst/>
                        <a:latin typeface="Arial" panose="020B0604020202020204" pitchFamily="34" charset="0"/>
                      </a:endParaRPr>
                    </a:p>
                  </a:txBody>
                  <a:tcPr marL="50609" marR="50609" marT="702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68921258"/>
                  </a:ext>
                </a:extLst>
              </a:tr>
              <a:tr h="561721">
                <a:tc vMerge="1">
                  <a:txBody>
                    <a:bodyPr/>
                    <a:lstStyle/>
                    <a:p>
                      <a:endParaRPr lang="en-GB"/>
                    </a:p>
                  </a:txBody>
                  <a:tcPr/>
                </a:tc>
                <a:tc>
                  <a:txBody>
                    <a:bodyPr/>
                    <a:lstStyle/>
                    <a:p>
                      <a:pPr algn="just" fontAlgn="t">
                        <a:lnSpc>
                          <a:spcPct val="107000"/>
                        </a:lnSpc>
                        <a:spcBef>
                          <a:spcPts val="0"/>
                        </a:spcBef>
                        <a:spcAft>
                          <a:spcPts val="800"/>
                        </a:spcAft>
                      </a:pPr>
                      <a:r>
                        <a:rPr lang="en-US" sz="1600" b="0" i="0" u="none" strike="noStrike"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Disseminate IEC material on breast feeding, maternal and child nutrition</a:t>
                      </a:r>
                      <a:endParaRPr lang="en-US" sz="1600" b="0" i="0" u="none" strike="noStrike" dirty="0">
                        <a:effectLst/>
                        <a:latin typeface="Arial" panose="020B0604020202020204" pitchFamily="34" charset="0"/>
                      </a:endParaRPr>
                    </a:p>
                  </a:txBody>
                  <a:tcPr marL="50609" marR="50609" marT="702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0"/>
                        </a:spcBef>
                        <a:spcAft>
                          <a:spcPts val="800"/>
                        </a:spcAft>
                      </a:pPr>
                      <a:r>
                        <a:rPr lang="en-US" sz="1600" b="0" i="0" u="none" strike="noStrike">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S</a:t>
                      </a:r>
                      <a:endParaRPr lang="en-US" sz="1600" b="0" i="0" u="none" strike="noStrike">
                        <a:effectLst/>
                        <a:latin typeface="Arial" panose="020B0604020202020204" pitchFamily="34" charset="0"/>
                      </a:endParaRPr>
                    </a:p>
                  </a:txBody>
                  <a:tcPr marL="50609" marR="50609" marT="702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31679917"/>
                  </a:ext>
                </a:extLst>
              </a:tr>
              <a:tr h="561721">
                <a:tc vMerge="1">
                  <a:txBody>
                    <a:bodyPr/>
                    <a:lstStyle/>
                    <a:p>
                      <a:endParaRPr lang="en-GB"/>
                    </a:p>
                  </a:txBody>
                  <a:tcPr/>
                </a:tc>
                <a:tc>
                  <a:txBody>
                    <a:bodyPr/>
                    <a:lstStyle/>
                    <a:p>
                      <a:pPr algn="just" fontAlgn="t">
                        <a:lnSpc>
                          <a:spcPct val="107000"/>
                        </a:lnSpc>
                        <a:spcBef>
                          <a:spcPts val="0"/>
                        </a:spcBef>
                        <a:spcAft>
                          <a:spcPts val="800"/>
                        </a:spcAft>
                      </a:pPr>
                      <a:r>
                        <a:rPr lang="en-US" sz="1600" b="0" i="0" u="none" strike="noStrike"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Advocate to set up lactation rooms and child care facilities in public and private work places </a:t>
                      </a:r>
                      <a:endParaRPr lang="en-US" sz="1600" b="0" i="0" u="none" strike="noStrike" dirty="0">
                        <a:effectLst/>
                        <a:latin typeface="Arial" panose="020B0604020202020204" pitchFamily="34" charset="0"/>
                      </a:endParaRPr>
                    </a:p>
                  </a:txBody>
                  <a:tcPr marL="50609" marR="50609" marT="702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0"/>
                        </a:spcBef>
                        <a:spcAft>
                          <a:spcPts val="800"/>
                        </a:spcAft>
                      </a:pPr>
                      <a:r>
                        <a:rPr lang="en-US" sz="1600" b="0" i="0" u="none" strike="noStrike"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M</a:t>
                      </a:r>
                      <a:endParaRPr lang="en-US" sz="1600" b="0" i="0" u="none" strike="noStrike" dirty="0">
                        <a:effectLst/>
                        <a:latin typeface="Arial" panose="020B0604020202020204" pitchFamily="34" charset="0"/>
                      </a:endParaRPr>
                    </a:p>
                  </a:txBody>
                  <a:tcPr marL="50609" marR="50609" marT="702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55712488"/>
                  </a:ext>
                </a:extLst>
              </a:tr>
            </a:tbl>
          </a:graphicData>
        </a:graphic>
      </p:graphicFrame>
    </p:spTree>
    <p:extLst>
      <p:ext uri="{BB962C8B-B14F-4D97-AF65-F5344CB8AC3E}">
        <p14:creationId xmlns:p14="http://schemas.microsoft.com/office/powerpoint/2010/main" val="2716421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descr="Image result for sun business network">
            <a:extLst>
              <a:ext uri="{FF2B5EF4-FFF2-40B4-BE49-F238E27FC236}">
                <a16:creationId xmlns:a16="http://schemas.microsoft.com/office/drawing/2014/main" id="{055C7292-6034-4956-B15C-11A728E1AE7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76112" y="6217750"/>
            <a:ext cx="2449311" cy="491600"/>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a:extLst>
              <a:ext uri="{FF2B5EF4-FFF2-40B4-BE49-F238E27FC236}">
                <a16:creationId xmlns:a16="http://schemas.microsoft.com/office/drawing/2014/main" id="{E4ED10BE-6F3D-4C05-A2FF-E5B9063D4BEA}"/>
              </a:ext>
            </a:extLst>
          </p:cNvPr>
          <p:cNvSpPr/>
          <p:nvPr/>
        </p:nvSpPr>
        <p:spPr>
          <a:xfrm flipV="1">
            <a:off x="0" y="6070643"/>
            <a:ext cx="12192000" cy="127541"/>
          </a:xfrm>
          <a:prstGeom prst="rect">
            <a:avLst/>
          </a:prstGeom>
          <a:solidFill>
            <a:srgbClr val="F582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8" name="Freeform 7"/>
          <p:cNvSpPr/>
          <p:nvPr/>
        </p:nvSpPr>
        <p:spPr>
          <a:xfrm>
            <a:off x="10478224" y="23463"/>
            <a:ext cx="1691252" cy="1307598"/>
          </a:xfrm>
          <a:custGeom>
            <a:avLst/>
            <a:gdLst>
              <a:gd name="connsiteX0" fmla="*/ 0 w 952397"/>
              <a:gd name="connsiteY0" fmla="*/ 411968 h 823935"/>
              <a:gd name="connsiteX1" fmla="*/ 235398 w 952397"/>
              <a:gd name="connsiteY1" fmla="*/ 0 h 823935"/>
              <a:gd name="connsiteX2" fmla="*/ 716999 w 952397"/>
              <a:gd name="connsiteY2" fmla="*/ 0 h 823935"/>
              <a:gd name="connsiteX3" fmla="*/ 952397 w 952397"/>
              <a:gd name="connsiteY3" fmla="*/ 411968 h 823935"/>
              <a:gd name="connsiteX4" fmla="*/ 716999 w 952397"/>
              <a:gd name="connsiteY4" fmla="*/ 823935 h 823935"/>
              <a:gd name="connsiteX5" fmla="*/ 235398 w 952397"/>
              <a:gd name="connsiteY5" fmla="*/ 823935 h 823935"/>
              <a:gd name="connsiteX6" fmla="*/ 0 w 952397"/>
              <a:gd name="connsiteY6" fmla="*/ 411968 h 823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397" h="823935">
                <a:moveTo>
                  <a:pt x="0" y="411968"/>
                </a:moveTo>
                <a:lnTo>
                  <a:pt x="235398" y="0"/>
                </a:lnTo>
                <a:lnTo>
                  <a:pt x="716999" y="0"/>
                </a:lnTo>
                <a:lnTo>
                  <a:pt x="952397" y="411968"/>
                </a:lnTo>
                <a:lnTo>
                  <a:pt x="716999" y="823935"/>
                </a:lnTo>
                <a:lnTo>
                  <a:pt x="235398" y="823935"/>
                </a:lnTo>
                <a:lnTo>
                  <a:pt x="0" y="411968"/>
                </a:lnTo>
                <a:close/>
              </a:path>
            </a:pathLst>
          </a:custGeom>
        </p:spPr>
        <p:style>
          <a:lnRef idx="2">
            <a:schemeClr val="accent4">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70532" tIns="149244" rIns="170532" bIns="149244" numCol="1" spcCol="1270" anchor="ctr" anchorCtr="0">
            <a:noAutofit/>
          </a:bodyPr>
          <a:lstStyle/>
          <a:p>
            <a:pPr lvl="0" algn="ctr" defTabSz="444500">
              <a:lnSpc>
                <a:spcPct val="90000"/>
              </a:lnSpc>
              <a:spcBef>
                <a:spcPct val="0"/>
              </a:spcBef>
              <a:spcAft>
                <a:spcPct val="35000"/>
              </a:spcAft>
            </a:pPr>
            <a:endParaRPr lang="en-US" sz="1000" kern="1200" dirty="0"/>
          </a:p>
          <a:p>
            <a:pPr lvl="0" algn="ctr" defTabSz="444500">
              <a:lnSpc>
                <a:spcPct val="90000"/>
              </a:lnSpc>
              <a:spcBef>
                <a:spcPct val="0"/>
              </a:spcBef>
              <a:spcAft>
                <a:spcPct val="35000"/>
              </a:spcAft>
            </a:pPr>
            <a:endParaRPr lang="en-US" sz="1000" kern="1200" dirty="0"/>
          </a:p>
          <a:p>
            <a:pPr lvl="0" algn="ctr" defTabSz="444500">
              <a:lnSpc>
                <a:spcPct val="90000"/>
              </a:lnSpc>
              <a:spcBef>
                <a:spcPct val="0"/>
              </a:spcBef>
              <a:spcAft>
                <a:spcPct val="35000"/>
              </a:spcAft>
            </a:pPr>
            <a:r>
              <a:rPr lang="en-US" sz="1600" b="1" kern="1200" dirty="0"/>
              <a:t>Advocacy</a:t>
            </a:r>
          </a:p>
          <a:p>
            <a:pPr lvl="0" algn="ctr" defTabSz="444500">
              <a:lnSpc>
                <a:spcPct val="90000"/>
              </a:lnSpc>
              <a:spcBef>
                <a:spcPct val="0"/>
              </a:spcBef>
              <a:spcAft>
                <a:spcPct val="35000"/>
              </a:spcAft>
            </a:pPr>
            <a:endParaRPr lang="en-US" sz="1000" kern="1200" dirty="0"/>
          </a:p>
          <a:p>
            <a:pPr lvl="0" algn="ctr" defTabSz="444500">
              <a:lnSpc>
                <a:spcPct val="90000"/>
              </a:lnSpc>
              <a:spcBef>
                <a:spcPct val="0"/>
              </a:spcBef>
              <a:spcAft>
                <a:spcPct val="35000"/>
              </a:spcAft>
            </a:pPr>
            <a:endParaRPr lang="en-US" sz="1000" kern="1200" dirty="0"/>
          </a:p>
          <a:p>
            <a:pPr lvl="0" algn="ctr" defTabSz="444500">
              <a:lnSpc>
                <a:spcPct val="90000"/>
              </a:lnSpc>
              <a:spcBef>
                <a:spcPct val="0"/>
              </a:spcBef>
              <a:spcAft>
                <a:spcPct val="35000"/>
              </a:spcAft>
            </a:pPr>
            <a:endParaRPr lang="en-US" sz="1000" kern="1200" dirty="0"/>
          </a:p>
          <a:p>
            <a:pPr lvl="0" algn="ctr" defTabSz="444500">
              <a:lnSpc>
                <a:spcPct val="90000"/>
              </a:lnSpc>
              <a:spcBef>
                <a:spcPct val="0"/>
              </a:spcBef>
              <a:spcAft>
                <a:spcPct val="35000"/>
              </a:spcAft>
            </a:pPr>
            <a:r>
              <a:rPr lang="en-US" sz="1000" kern="1200" dirty="0"/>
              <a:t> </a:t>
            </a:r>
          </a:p>
        </p:txBody>
      </p:sp>
      <p:pic>
        <p:nvPicPr>
          <p:cNvPr id="9" name="Picture 8">
            <a:extLst>
              <a:ext uri="{FF2B5EF4-FFF2-40B4-BE49-F238E27FC236}">
                <a16:creationId xmlns:a16="http://schemas.microsoft.com/office/drawing/2014/main" id="{FE309EFD-D0CE-45BB-9D7E-79B50AB3A729}"/>
              </a:ext>
            </a:extLst>
          </p:cNvPr>
          <p:cNvPicPr>
            <a:picLocks noChangeAspect="1"/>
          </p:cNvPicPr>
          <p:nvPr/>
        </p:nvPicPr>
        <p:blipFill>
          <a:blip r:embed="rId4"/>
          <a:stretch>
            <a:fillRect/>
          </a:stretch>
        </p:blipFill>
        <p:spPr>
          <a:xfrm>
            <a:off x="10877036" y="593218"/>
            <a:ext cx="874856" cy="681103"/>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659327627"/>
              </p:ext>
            </p:extLst>
          </p:nvPr>
        </p:nvGraphicFramePr>
        <p:xfrm>
          <a:off x="808250" y="1638300"/>
          <a:ext cx="10515600" cy="3641659"/>
        </p:xfrm>
        <a:graphic>
          <a:graphicData uri="http://schemas.openxmlformats.org/drawingml/2006/table">
            <a:tbl>
              <a:tblPr firstRow="1" firstCol="1" bandRow="1">
                <a:tableStyleId>{5C22544A-7EE6-4342-B048-85BDC9FD1C3A}</a:tableStyleId>
              </a:tblPr>
              <a:tblGrid>
                <a:gridCol w="2854110">
                  <a:extLst>
                    <a:ext uri="{9D8B030D-6E8A-4147-A177-3AD203B41FA5}">
                      <a16:colId xmlns:a16="http://schemas.microsoft.com/office/drawing/2014/main" val="20000"/>
                    </a:ext>
                  </a:extLst>
                </a:gridCol>
                <a:gridCol w="6523645">
                  <a:extLst>
                    <a:ext uri="{9D8B030D-6E8A-4147-A177-3AD203B41FA5}">
                      <a16:colId xmlns:a16="http://schemas.microsoft.com/office/drawing/2014/main" val="20001"/>
                    </a:ext>
                  </a:extLst>
                </a:gridCol>
                <a:gridCol w="1137845">
                  <a:extLst>
                    <a:ext uri="{9D8B030D-6E8A-4147-A177-3AD203B41FA5}">
                      <a16:colId xmlns:a16="http://schemas.microsoft.com/office/drawing/2014/main" val="20002"/>
                    </a:ext>
                  </a:extLst>
                </a:gridCol>
              </a:tblGrid>
              <a:tr h="303533">
                <a:tc>
                  <a:txBody>
                    <a:bodyPr/>
                    <a:lstStyle/>
                    <a:p>
                      <a:pPr marL="0" marR="0" algn="ctr">
                        <a:lnSpc>
                          <a:spcPct val="107000"/>
                        </a:lnSpc>
                        <a:spcBef>
                          <a:spcPts val="0"/>
                        </a:spcBef>
                        <a:spcAft>
                          <a:spcPts val="0"/>
                        </a:spcAft>
                      </a:pPr>
                      <a:r>
                        <a:rPr lang="en-US" sz="1400" dirty="0">
                          <a:solidFill>
                            <a:schemeClr val="tx1"/>
                          </a:solidFill>
                          <a:effectLst/>
                          <a:latin typeface="Arial" panose="020B0604020202020204" pitchFamily="34" charset="0"/>
                          <a:cs typeface="Arial" panose="020B0604020202020204" pitchFamily="34" charset="0"/>
                        </a:rPr>
                        <a:t>Intervention area/s</a:t>
                      </a:r>
                      <a:endParaRPr lang="en-US"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400">
                          <a:solidFill>
                            <a:schemeClr val="tx1"/>
                          </a:solidFill>
                          <a:effectLst/>
                          <a:latin typeface="Arial" panose="020B0604020202020204" pitchFamily="34" charset="0"/>
                          <a:cs typeface="Arial" panose="020B0604020202020204" pitchFamily="34" charset="0"/>
                        </a:rPr>
                        <a:t>Key Activities</a:t>
                      </a:r>
                      <a:endParaRPr lang="en-US"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400" dirty="0">
                          <a:solidFill>
                            <a:schemeClr val="tx1"/>
                          </a:solidFill>
                          <a:effectLst/>
                          <a:latin typeface="Arial" panose="020B0604020202020204" pitchFamily="34" charset="0"/>
                          <a:ea typeface="Calibri" panose="020F0502020204030204" pitchFamily="34" charset="0"/>
                          <a:cs typeface="Arial" panose="020B0604020202020204" pitchFamily="34" charset="0"/>
                        </a:rPr>
                        <a:t>Short/Medium/Long</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630829">
                <a:tc rowSpan="2">
                  <a:txBody>
                    <a:bodyPr/>
                    <a:lstStyle/>
                    <a:p>
                      <a:pPr marL="0" marR="0" algn="l">
                        <a:lnSpc>
                          <a:spcPct val="107000"/>
                        </a:lnSpc>
                        <a:spcBef>
                          <a:spcPts val="0"/>
                        </a:spcBef>
                        <a:spcAft>
                          <a:spcPts val="0"/>
                        </a:spcAft>
                      </a:pPr>
                      <a:r>
                        <a:rPr lang="en-US" sz="1400" dirty="0">
                          <a:solidFill>
                            <a:schemeClr val="tx1"/>
                          </a:solidFill>
                          <a:effectLst/>
                          <a:latin typeface="Arial" panose="020B0604020202020204" pitchFamily="34" charset="0"/>
                          <a:cs typeface="Arial" panose="020B0604020202020204" pitchFamily="34" charset="0"/>
                        </a:rPr>
                        <a:t>Enabling Business Environment</a:t>
                      </a:r>
                      <a:endParaRPr lang="en-US"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07000"/>
                        </a:lnSpc>
                        <a:spcBef>
                          <a:spcPts val="0"/>
                        </a:spcBef>
                        <a:spcAft>
                          <a:spcPts val="0"/>
                        </a:spcAft>
                      </a:pPr>
                      <a:r>
                        <a:rPr lang="en-US" sz="1400">
                          <a:solidFill>
                            <a:schemeClr val="tx1"/>
                          </a:solidFill>
                          <a:effectLst/>
                          <a:latin typeface="Arial" panose="020B0604020202020204" pitchFamily="34" charset="0"/>
                          <a:cs typeface="Arial" panose="020B0604020202020204" pitchFamily="34" charset="0"/>
                        </a:rPr>
                        <a:t>Identify policies, laws and regulations which exists relevant for food business and put them in one place (One stop shop) </a:t>
                      </a:r>
                      <a:endParaRPr lang="en-US"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400" dirty="0">
                          <a:solidFill>
                            <a:schemeClr val="tx1"/>
                          </a:solidFill>
                          <a:effectLst/>
                          <a:latin typeface="Arial" panose="020B0604020202020204" pitchFamily="34" charset="0"/>
                          <a:ea typeface="Calibri" panose="020F0502020204030204" pitchFamily="34" charset="0"/>
                          <a:cs typeface="Arial" panose="020B0604020202020204" pitchFamily="34" charset="0"/>
                        </a:rPr>
                        <a:t>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958124">
                <a:tc vMerge="1">
                  <a:txBody>
                    <a:bodyPr/>
                    <a:lstStyle/>
                    <a:p>
                      <a:endParaRPr lang="en-US"/>
                    </a:p>
                  </a:txBody>
                  <a:tcPr/>
                </a:tc>
                <a:tc>
                  <a:txBody>
                    <a:bodyPr/>
                    <a:lstStyle/>
                    <a:p>
                      <a:pPr marL="0" marR="0" algn="just">
                        <a:lnSpc>
                          <a:spcPct val="107000"/>
                        </a:lnSpc>
                        <a:spcBef>
                          <a:spcPts val="0"/>
                        </a:spcBef>
                        <a:spcAft>
                          <a:spcPts val="0"/>
                        </a:spcAft>
                      </a:pPr>
                      <a:r>
                        <a:rPr lang="en-US" sz="1400">
                          <a:solidFill>
                            <a:schemeClr val="tx1"/>
                          </a:solidFill>
                          <a:effectLst/>
                          <a:latin typeface="Arial" panose="020B0604020202020204" pitchFamily="34" charset="0"/>
                          <a:cs typeface="Arial" panose="020B0604020202020204" pitchFamily="34" charset="0"/>
                        </a:rPr>
                        <a:t>Enhance awareness of existing and/or future policies (dissemination, Sensitization forums including media, value chain specific, not well known eg commodities exchange) (making them user friendly) </a:t>
                      </a:r>
                      <a:endParaRPr lang="en-US"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400" dirty="0">
                          <a:solidFill>
                            <a:schemeClr val="tx1"/>
                          </a:solidFill>
                          <a:effectLst/>
                          <a:latin typeface="Arial" panose="020B0604020202020204" pitchFamily="34" charset="0"/>
                          <a:ea typeface="Calibri" panose="020F0502020204030204" pitchFamily="34" charset="0"/>
                          <a:cs typeface="Arial" panose="020B0604020202020204" pitchFamily="34" charset="0"/>
                        </a:rPr>
                        <a:t>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630829">
                <a:tc rowSpan="2">
                  <a:txBody>
                    <a:bodyPr/>
                    <a:lstStyle/>
                    <a:p>
                      <a:pPr marL="0" marR="0">
                        <a:lnSpc>
                          <a:spcPct val="107000"/>
                        </a:lnSpc>
                        <a:spcBef>
                          <a:spcPts val="0"/>
                        </a:spcBef>
                        <a:spcAft>
                          <a:spcPts val="0"/>
                        </a:spcAft>
                      </a:pPr>
                      <a:r>
                        <a:rPr lang="en-US" sz="1400" dirty="0">
                          <a:solidFill>
                            <a:schemeClr val="tx1"/>
                          </a:solidFill>
                          <a:effectLst/>
                          <a:latin typeface="Arial" panose="020B0604020202020204" pitchFamily="34" charset="0"/>
                          <a:cs typeface="Arial" panose="020B0604020202020204" pitchFamily="34" charset="0"/>
                        </a:rPr>
                        <a:t>SBN Inclusion in relevant nutrition platforms</a:t>
                      </a:r>
                    </a:p>
                    <a:p>
                      <a:pPr marL="0" marR="0" algn="ctr">
                        <a:lnSpc>
                          <a:spcPct val="107000"/>
                        </a:lnSpc>
                        <a:spcBef>
                          <a:spcPts val="0"/>
                        </a:spcBef>
                        <a:spcAft>
                          <a:spcPts val="0"/>
                        </a:spcAft>
                      </a:pPr>
                      <a:r>
                        <a:rPr lang="en-US" sz="1400" dirty="0">
                          <a:solidFill>
                            <a:schemeClr val="tx1"/>
                          </a:solidFill>
                          <a:effectLst/>
                          <a:latin typeface="Arial" panose="020B0604020202020204" pitchFamily="34" charset="0"/>
                          <a:cs typeface="Arial" panose="020B0604020202020204" pitchFamily="34" charset="0"/>
                        </a:rPr>
                        <a:t> </a:t>
                      </a:r>
                    </a:p>
                    <a:p>
                      <a:pPr marL="0" marR="0" algn="ctr">
                        <a:lnSpc>
                          <a:spcPct val="107000"/>
                        </a:lnSpc>
                        <a:spcBef>
                          <a:spcPts val="0"/>
                        </a:spcBef>
                        <a:spcAft>
                          <a:spcPts val="0"/>
                        </a:spcAft>
                      </a:pPr>
                      <a:r>
                        <a:rPr lang="en-US" sz="1400" dirty="0">
                          <a:solidFill>
                            <a:schemeClr val="tx1"/>
                          </a:solidFill>
                          <a:effectLst/>
                          <a:latin typeface="Arial" panose="020B0604020202020204" pitchFamily="34" charset="0"/>
                          <a:cs typeface="Arial" panose="020B0604020202020204" pitchFamily="34" charset="0"/>
                        </a:rPr>
                        <a:t> </a:t>
                      </a:r>
                    </a:p>
                    <a:p>
                      <a:pPr marL="0" marR="0" algn="ctr">
                        <a:lnSpc>
                          <a:spcPct val="107000"/>
                        </a:lnSpc>
                        <a:spcBef>
                          <a:spcPts val="0"/>
                        </a:spcBef>
                        <a:spcAft>
                          <a:spcPts val="0"/>
                        </a:spcAft>
                      </a:pPr>
                      <a:r>
                        <a:rPr lang="en-US" sz="1400" dirty="0">
                          <a:solidFill>
                            <a:schemeClr val="tx1"/>
                          </a:solidFill>
                          <a:effectLst/>
                          <a:latin typeface="Arial" panose="020B0604020202020204" pitchFamily="34" charset="0"/>
                          <a:cs typeface="Arial" panose="020B0604020202020204" pitchFamily="34" charset="0"/>
                        </a:rPr>
                        <a:t> </a:t>
                      </a:r>
                      <a:endParaRPr lang="en-US"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07000"/>
                        </a:lnSpc>
                        <a:spcBef>
                          <a:spcPts val="0"/>
                        </a:spcBef>
                        <a:spcAft>
                          <a:spcPts val="0"/>
                        </a:spcAft>
                      </a:pPr>
                      <a:r>
                        <a:rPr lang="en-US" sz="1400">
                          <a:solidFill>
                            <a:schemeClr val="tx1"/>
                          </a:solidFill>
                          <a:effectLst/>
                          <a:latin typeface="Arial" panose="020B0604020202020204" pitchFamily="34" charset="0"/>
                          <a:cs typeface="Arial" panose="020B0604020202020204" pitchFamily="34" charset="0"/>
                        </a:rPr>
                        <a:t>Link business to nutrition multi stakeholder platforms (MSPs) at national and county level </a:t>
                      </a:r>
                      <a:endParaRPr lang="en-US"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400" dirty="0">
                          <a:solidFill>
                            <a:schemeClr val="tx1"/>
                          </a:solidFill>
                          <a:effectLst/>
                          <a:latin typeface="Arial" panose="020B0604020202020204" pitchFamily="34" charset="0"/>
                          <a:ea typeface="Calibri" panose="020F0502020204030204" pitchFamily="34" charset="0"/>
                          <a:cs typeface="Arial" panose="020B0604020202020204" pitchFamily="34" charset="0"/>
                        </a:rPr>
                        <a:t>M</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981885">
                <a:tc vMerge="1">
                  <a:txBody>
                    <a:bodyPr/>
                    <a:lstStyle/>
                    <a:p>
                      <a:endParaRPr lang="en-US"/>
                    </a:p>
                  </a:txBody>
                  <a:tcPr/>
                </a:tc>
                <a:tc>
                  <a:txBody>
                    <a:bodyPr/>
                    <a:lstStyle/>
                    <a:p>
                      <a:pPr marL="0" marR="0" algn="just">
                        <a:lnSpc>
                          <a:spcPct val="107000"/>
                        </a:lnSpc>
                        <a:spcBef>
                          <a:spcPts val="0"/>
                        </a:spcBef>
                        <a:spcAft>
                          <a:spcPts val="0"/>
                        </a:spcAft>
                      </a:pPr>
                      <a:r>
                        <a:rPr lang="en-US" sz="1400">
                          <a:solidFill>
                            <a:schemeClr val="tx1"/>
                          </a:solidFill>
                          <a:effectLst/>
                          <a:latin typeface="Arial" panose="020B0604020202020204" pitchFamily="34" charset="0"/>
                          <a:cs typeface="Arial" panose="020B0604020202020204" pitchFamily="34" charset="0"/>
                        </a:rPr>
                        <a:t>Ensure business representations at SUN meetings/forums </a:t>
                      </a:r>
                      <a:endParaRPr lang="en-US"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400" dirty="0">
                          <a:solidFill>
                            <a:schemeClr val="tx1"/>
                          </a:solidFill>
                          <a:effectLst/>
                          <a:latin typeface="Arial" panose="020B0604020202020204" pitchFamily="34" charset="0"/>
                          <a:ea typeface="Calibri" panose="020F0502020204030204" pitchFamily="34" charset="0"/>
                          <a:cs typeface="Arial" panose="020B0604020202020204" pitchFamily="34" charset="0"/>
                        </a:rPr>
                        <a:t>M</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3573795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descr="Image result for sun business network">
            <a:extLst>
              <a:ext uri="{FF2B5EF4-FFF2-40B4-BE49-F238E27FC236}">
                <a16:creationId xmlns:a16="http://schemas.microsoft.com/office/drawing/2014/main" id="{055C7292-6034-4956-B15C-11A728E1AE7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76112" y="6217750"/>
            <a:ext cx="2449311" cy="491600"/>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a:extLst>
              <a:ext uri="{FF2B5EF4-FFF2-40B4-BE49-F238E27FC236}">
                <a16:creationId xmlns:a16="http://schemas.microsoft.com/office/drawing/2014/main" id="{E4ED10BE-6F3D-4C05-A2FF-E5B9063D4BEA}"/>
              </a:ext>
            </a:extLst>
          </p:cNvPr>
          <p:cNvSpPr/>
          <p:nvPr/>
        </p:nvSpPr>
        <p:spPr>
          <a:xfrm flipV="1">
            <a:off x="0" y="6070643"/>
            <a:ext cx="12192000" cy="127541"/>
          </a:xfrm>
          <a:prstGeom prst="rect">
            <a:avLst/>
          </a:prstGeom>
          <a:solidFill>
            <a:srgbClr val="F582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graphicFrame>
        <p:nvGraphicFramePr>
          <p:cNvPr id="3" name="Content Placeholder 3">
            <a:extLst>
              <a:ext uri="{FF2B5EF4-FFF2-40B4-BE49-F238E27FC236}">
                <a16:creationId xmlns:a16="http://schemas.microsoft.com/office/drawing/2014/main" id="{1A55D022-1FF4-459B-9741-D6E9CAC609B1}"/>
              </a:ext>
            </a:extLst>
          </p:cNvPr>
          <p:cNvGraphicFramePr>
            <a:graphicFrameLocks/>
          </p:cNvGraphicFramePr>
          <p:nvPr>
            <p:extLst>
              <p:ext uri="{D42A27DB-BD31-4B8C-83A1-F6EECF244321}">
                <p14:modId xmlns:p14="http://schemas.microsoft.com/office/powerpoint/2010/main" val="1677279327"/>
              </p:ext>
            </p:extLst>
          </p:nvPr>
        </p:nvGraphicFramePr>
        <p:xfrm>
          <a:off x="835180" y="325152"/>
          <a:ext cx="9643044" cy="6563965"/>
        </p:xfrm>
        <a:graphic>
          <a:graphicData uri="http://schemas.openxmlformats.org/drawingml/2006/table">
            <a:tbl>
              <a:tblPr firstRow="1" firstCol="1" bandRow="1">
                <a:tableStyleId>{8799B23B-EC83-4686-B30A-512413B5E67A}</a:tableStyleId>
              </a:tblPr>
              <a:tblGrid>
                <a:gridCol w="3457209">
                  <a:extLst>
                    <a:ext uri="{9D8B030D-6E8A-4147-A177-3AD203B41FA5}">
                      <a16:colId xmlns:a16="http://schemas.microsoft.com/office/drawing/2014/main" val="1711777019"/>
                    </a:ext>
                  </a:extLst>
                </a:gridCol>
                <a:gridCol w="5213963">
                  <a:extLst>
                    <a:ext uri="{9D8B030D-6E8A-4147-A177-3AD203B41FA5}">
                      <a16:colId xmlns:a16="http://schemas.microsoft.com/office/drawing/2014/main" val="889140191"/>
                    </a:ext>
                  </a:extLst>
                </a:gridCol>
                <a:gridCol w="971872">
                  <a:extLst>
                    <a:ext uri="{9D8B030D-6E8A-4147-A177-3AD203B41FA5}">
                      <a16:colId xmlns:a16="http://schemas.microsoft.com/office/drawing/2014/main" val="2554571873"/>
                    </a:ext>
                  </a:extLst>
                </a:gridCol>
              </a:tblGrid>
              <a:tr h="803306">
                <a:tc>
                  <a:txBody>
                    <a:bodyPr/>
                    <a:lstStyle/>
                    <a:p>
                      <a:pPr algn="just">
                        <a:lnSpc>
                          <a:spcPct val="107000"/>
                        </a:lnSpc>
                        <a:spcAft>
                          <a:spcPts val="800"/>
                        </a:spcAft>
                      </a:pPr>
                      <a:r>
                        <a:rPr lang="en-US" sz="1600" dirty="0">
                          <a:effectLst/>
                        </a:rPr>
                        <a:t>Intervention area/s</a:t>
                      </a:r>
                      <a:endParaRPr lang="en-GB" sz="1600" dirty="0">
                        <a:effectLst/>
                        <a:latin typeface="Calibri" panose="020F0502020204030204" pitchFamily="34" charset="0"/>
                        <a:ea typeface="Calibri" panose="020F0502020204030204" pitchFamily="34" charset="0"/>
                        <a:cs typeface="Arial" panose="020B0604020202020204" pitchFamily="34" charset="0"/>
                      </a:endParaRPr>
                    </a:p>
                  </a:txBody>
                  <a:tcPr marL="56426" marR="56426" marT="0" marB="0"/>
                </a:tc>
                <a:tc>
                  <a:txBody>
                    <a:bodyPr/>
                    <a:lstStyle/>
                    <a:p>
                      <a:pPr algn="just">
                        <a:lnSpc>
                          <a:spcPct val="107000"/>
                        </a:lnSpc>
                        <a:spcAft>
                          <a:spcPts val="800"/>
                        </a:spcAft>
                      </a:pPr>
                      <a:r>
                        <a:rPr lang="en-US" sz="1600">
                          <a:effectLst/>
                        </a:rPr>
                        <a:t>Key Activities</a:t>
                      </a:r>
                      <a:endParaRPr lang="en-GB" sz="1600">
                        <a:effectLst/>
                        <a:latin typeface="Calibri" panose="020F0502020204030204" pitchFamily="34" charset="0"/>
                        <a:ea typeface="Calibri" panose="020F0502020204030204" pitchFamily="34" charset="0"/>
                        <a:cs typeface="Arial" panose="020B0604020202020204" pitchFamily="34" charset="0"/>
                      </a:endParaRPr>
                    </a:p>
                  </a:txBody>
                  <a:tcPr marL="56426" marR="56426" marT="0" marB="0"/>
                </a:tc>
                <a:tc>
                  <a:txBody>
                    <a:bodyPr/>
                    <a:lstStyle/>
                    <a:p>
                      <a:pPr algn="ctr">
                        <a:lnSpc>
                          <a:spcPct val="107000"/>
                        </a:lnSpc>
                        <a:spcAft>
                          <a:spcPts val="800"/>
                        </a:spcAft>
                      </a:pPr>
                      <a:r>
                        <a:rPr lang="en-US" sz="1400" dirty="0">
                          <a:effectLst/>
                        </a:rPr>
                        <a:t>Start Time</a:t>
                      </a:r>
                      <a:endParaRPr lang="en-GB" sz="1400" dirty="0">
                        <a:effectLst/>
                      </a:endParaRPr>
                    </a:p>
                    <a:p>
                      <a:pPr algn="ctr">
                        <a:lnSpc>
                          <a:spcPct val="107000"/>
                        </a:lnSpc>
                        <a:spcAft>
                          <a:spcPts val="800"/>
                        </a:spcAft>
                      </a:pPr>
                      <a:r>
                        <a:rPr lang="en-US" sz="1400" dirty="0">
                          <a:effectLst/>
                        </a:rPr>
                        <a:t>Short/Medium/Long</a:t>
                      </a:r>
                      <a:endParaRPr lang="en-GB" sz="1400" dirty="0">
                        <a:effectLst/>
                        <a:latin typeface="Calibri" panose="020F0502020204030204" pitchFamily="34" charset="0"/>
                        <a:ea typeface="Calibri" panose="020F0502020204030204" pitchFamily="34" charset="0"/>
                        <a:cs typeface="Arial" panose="020B0604020202020204" pitchFamily="34" charset="0"/>
                      </a:endParaRPr>
                    </a:p>
                  </a:txBody>
                  <a:tcPr marL="56426" marR="56426" marT="0" marB="0"/>
                </a:tc>
                <a:extLst>
                  <a:ext uri="{0D108BD9-81ED-4DB2-BD59-A6C34878D82A}">
                    <a16:rowId xmlns:a16="http://schemas.microsoft.com/office/drawing/2014/main" val="3818065960"/>
                  </a:ext>
                </a:extLst>
              </a:tr>
              <a:tr h="337116">
                <a:tc>
                  <a:txBody>
                    <a:bodyPr/>
                    <a:lstStyle/>
                    <a:p>
                      <a:pPr algn="just">
                        <a:lnSpc>
                          <a:spcPct val="107000"/>
                        </a:lnSpc>
                        <a:spcAft>
                          <a:spcPts val="800"/>
                        </a:spcAft>
                      </a:pPr>
                      <a:r>
                        <a:rPr lang="en-US" sz="1600" dirty="0">
                          <a:effectLst/>
                        </a:rPr>
                        <a:t>Mainstream nutrition in the food supply chain</a:t>
                      </a:r>
                      <a:endParaRPr lang="en-GB" sz="1600" dirty="0">
                        <a:effectLst/>
                        <a:latin typeface="Calibri" panose="020F0502020204030204" pitchFamily="34" charset="0"/>
                        <a:ea typeface="Calibri" panose="020F0502020204030204" pitchFamily="34" charset="0"/>
                        <a:cs typeface="Arial" panose="020B0604020202020204" pitchFamily="34" charset="0"/>
                      </a:endParaRPr>
                    </a:p>
                  </a:txBody>
                  <a:tcPr marL="56426" marR="56426" marT="0" marB="0"/>
                </a:tc>
                <a:tc>
                  <a:txBody>
                    <a:bodyPr/>
                    <a:lstStyle/>
                    <a:p>
                      <a:pPr algn="just">
                        <a:lnSpc>
                          <a:spcPct val="107000"/>
                        </a:lnSpc>
                        <a:spcAft>
                          <a:spcPts val="800"/>
                        </a:spcAft>
                      </a:pPr>
                      <a:r>
                        <a:rPr lang="en-US" sz="1600">
                          <a:effectLst/>
                        </a:rPr>
                        <a:t>Conduct consumer awareness on nutrition and behavior change campaigns</a:t>
                      </a:r>
                      <a:endParaRPr lang="en-GB" sz="1600">
                        <a:effectLst/>
                        <a:latin typeface="Calibri" panose="020F0502020204030204" pitchFamily="34" charset="0"/>
                        <a:ea typeface="Calibri" panose="020F0502020204030204" pitchFamily="34" charset="0"/>
                        <a:cs typeface="Arial" panose="020B0604020202020204" pitchFamily="34" charset="0"/>
                      </a:endParaRPr>
                    </a:p>
                  </a:txBody>
                  <a:tcPr marL="56426" marR="56426" marT="0" marB="0"/>
                </a:tc>
                <a:tc>
                  <a:txBody>
                    <a:bodyPr/>
                    <a:lstStyle/>
                    <a:p>
                      <a:pPr algn="ctr">
                        <a:lnSpc>
                          <a:spcPct val="107000"/>
                        </a:lnSpc>
                        <a:spcAft>
                          <a:spcPts val="800"/>
                        </a:spcAft>
                      </a:pPr>
                      <a:r>
                        <a:rPr lang="en-US" sz="1400">
                          <a:effectLst/>
                        </a:rPr>
                        <a:t>S</a:t>
                      </a:r>
                      <a:endParaRPr lang="en-GB" sz="1400">
                        <a:effectLst/>
                        <a:latin typeface="Calibri" panose="020F0502020204030204" pitchFamily="34" charset="0"/>
                        <a:ea typeface="Calibri" panose="020F0502020204030204" pitchFamily="34" charset="0"/>
                        <a:cs typeface="Arial" panose="020B0604020202020204" pitchFamily="34" charset="0"/>
                      </a:endParaRPr>
                    </a:p>
                  </a:txBody>
                  <a:tcPr marL="56426" marR="56426" marT="0" marB="0"/>
                </a:tc>
                <a:extLst>
                  <a:ext uri="{0D108BD9-81ED-4DB2-BD59-A6C34878D82A}">
                    <a16:rowId xmlns:a16="http://schemas.microsoft.com/office/drawing/2014/main" val="3981376073"/>
                  </a:ext>
                </a:extLst>
              </a:tr>
              <a:tr h="624346">
                <a:tc rowSpan="6">
                  <a:txBody>
                    <a:bodyPr/>
                    <a:lstStyle/>
                    <a:p>
                      <a:pPr algn="just">
                        <a:lnSpc>
                          <a:spcPct val="107000"/>
                        </a:lnSpc>
                        <a:spcAft>
                          <a:spcPts val="800"/>
                        </a:spcAft>
                      </a:pPr>
                      <a:r>
                        <a:rPr lang="en-US" sz="1600" dirty="0">
                          <a:effectLst/>
                        </a:rPr>
                        <a:t>Market Growth (Expansion and penetration)</a:t>
                      </a:r>
                      <a:endParaRPr lang="en-GB" sz="1600" dirty="0">
                        <a:effectLst/>
                        <a:latin typeface="Calibri" panose="020F0502020204030204" pitchFamily="34" charset="0"/>
                        <a:ea typeface="Calibri" panose="020F0502020204030204" pitchFamily="34" charset="0"/>
                        <a:cs typeface="Arial" panose="020B0604020202020204" pitchFamily="34" charset="0"/>
                      </a:endParaRPr>
                    </a:p>
                  </a:txBody>
                  <a:tcPr marL="56426" marR="56426" marT="0" marB="0"/>
                </a:tc>
                <a:tc>
                  <a:txBody>
                    <a:bodyPr/>
                    <a:lstStyle/>
                    <a:p>
                      <a:pPr algn="just">
                        <a:lnSpc>
                          <a:spcPct val="107000"/>
                        </a:lnSpc>
                        <a:spcAft>
                          <a:spcPts val="800"/>
                        </a:spcAft>
                      </a:pPr>
                      <a:r>
                        <a:rPr lang="en-US" sz="1600">
                          <a:effectLst/>
                        </a:rPr>
                        <a:t>Consolidate existing market information, market research and other relevant researches done in Kenya</a:t>
                      </a:r>
                      <a:endParaRPr lang="en-GB" sz="1600">
                        <a:effectLst/>
                        <a:latin typeface="Calibri" panose="020F0502020204030204" pitchFamily="34" charset="0"/>
                        <a:ea typeface="Calibri" panose="020F0502020204030204" pitchFamily="34" charset="0"/>
                        <a:cs typeface="Arial" panose="020B0604020202020204" pitchFamily="34" charset="0"/>
                      </a:endParaRPr>
                    </a:p>
                  </a:txBody>
                  <a:tcPr marL="56426" marR="56426" marT="0" marB="0"/>
                </a:tc>
                <a:tc>
                  <a:txBody>
                    <a:bodyPr/>
                    <a:lstStyle/>
                    <a:p>
                      <a:pPr algn="ctr">
                        <a:lnSpc>
                          <a:spcPct val="107000"/>
                        </a:lnSpc>
                        <a:spcAft>
                          <a:spcPts val="800"/>
                        </a:spcAft>
                      </a:pPr>
                      <a:r>
                        <a:rPr lang="en-US" sz="1400">
                          <a:effectLst/>
                        </a:rPr>
                        <a:t>S</a:t>
                      </a:r>
                      <a:endParaRPr lang="en-GB" sz="1400">
                        <a:effectLst/>
                        <a:latin typeface="Calibri" panose="020F0502020204030204" pitchFamily="34" charset="0"/>
                        <a:ea typeface="Calibri" panose="020F0502020204030204" pitchFamily="34" charset="0"/>
                        <a:cs typeface="Arial" panose="020B0604020202020204" pitchFamily="34" charset="0"/>
                      </a:endParaRPr>
                    </a:p>
                  </a:txBody>
                  <a:tcPr marL="56426" marR="56426" marT="0" marB="0"/>
                </a:tc>
                <a:extLst>
                  <a:ext uri="{0D108BD9-81ED-4DB2-BD59-A6C34878D82A}">
                    <a16:rowId xmlns:a16="http://schemas.microsoft.com/office/drawing/2014/main" val="2068174602"/>
                  </a:ext>
                </a:extLst>
              </a:tr>
              <a:tr h="624346">
                <a:tc vMerge="1">
                  <a:txBody>
                    <a:bodyPr/>
                    <a:lstStyle/>
                    <a:p>
                      <a:endParaRPr lang="en-GB"/>
                    </a:p>
                  </a:txBody>
                  <a:tcPr/>
                </a:tc>
                <a:tc>
                  <a:txBody>
                    <a:bodyPr/>
                    <a:lstStyle/>
                    <a:p>
                      <a:pPr algn="just">
                        <a:lnSpc>
                          <a:spcPct val="107000"/>
                        </a:lnSpc>
                        <a:spcAft>
                          <a:spcPts val="800"/>
                        </a:spcAft>
                      </a:pPr>
                      <a:r>
                        <a:rPr lang="en-US" sz="1600">
                          <a:effectLst/>
                        </a:rPr>
                        <a:t>Sensitize businesses on Kenya Mark of Identity (Brand K) to promote utilization of local produce</a:t>
                      </a:r>
                      <a:endParaRPr lang="en-GB" sz="1600">
                        <a:effectLst/>
                        <a:latin typeface="Calibri" panose="020F0502020204030204" pitchFamily="34" charset="0"/>
                        <a:ea typeface="Calibri" panose="020F0502020204030204" pitchFamily="34" charset="0"/>
                        <a:cs typeface="Arial" panose="020B0604020202020204" pitchFamily="34" charset="0"/>
                      </a:endParaRPr>
                    </a:p>
                  </a:txBody>
                  <a:tcPr marL="56426" marR="56426" marT="0" marB="0"/>
                </a:tc>
                <a:tc>
                  <a:txBody>
                    <a:bodyPr/>
                    <a:lstStyle/>
                    <a:p>
                      <a:pPr algn="ctr">
                        <a:lnSpc>
                          <a:spcPct val="107000"/>
                        </a:lnSpc>
                        <a:spcAft>
                          <a:spcPts val="800"/>
                        </a:spcAft>
                      </a:pPr>
                      <a:r>
                        <a:rPr lang="en-US" sz="1400">
                          <a:effectLst/>
                        </a:rPr>
                        <a:t>S</a:t>
                      </a:r>
                      <a:endParaRPr lang="en-GB" sz="1400">
                        <a:effectLst/>
                        <a:latin typeface="Calibri" panose="020F0502020204030204" pitchFamily="34" charset="0"/>
                        <a:ea typeface="Calibri" panose="020F0502020204030204" pitchFamily="34" charset="0"/>
                        <a:cs typeface="Arial" panose="020B0604020202020204" pitchFamily="34" charset="0"/>
                      </a:endParaRPr>
                    </a:p>
                  </a:txBody>
                  <a:tcPr marL="56426" marR="56426" marT="0" marB="0"/>
                </a:tc>
                <a:extLst>
                  <a:ext uri="{0D108BD9-81ED-4DB2-BD59-A6C34878D82A}">
                    <a16:rowId xmlns:a16="http://schemas.microsoft.com/office/drawing/2014/main" val="2378568958"/>
                  </a:ext>
                </a:extLst>
              </a:tr>
              <a:tr h="624346">
                <a:tc vMerge="1">
                  <a:txBody>
                    <a:bodyPr/>
                    <a:lstStyle/>
                    <a:p>
                      <a:endParaRPr lang="en-GB"/>
                    </a:p>
                  </a:txBody>
                  <a:tcPr/>
                </a:tc>
                <a:tc>
                  <a:txBody>
                    <a:bodyPr/>
                    <a:lstStyle/>
                    <a:p>
                      <a:pPr algn="just">
                        <a:lnSpc>
                          <a:spcPct val="107000"/>
                        </a:lnSpc>
                        <a:spcAft>
                          <a:spcPts val="800"/>
                        </a:spcAft>
                      </a:pPr>
                      <a:r>
                        <a:rPr lang="en-US" sz="1600">
                          <a:effectLst/>
                        </a:rPr>
                        <a:t>Participate and/or Organize Exhibitions/networking forums for information sharing, learning and linkages  </a:t>
                      </a:r>
                      <a:endParaRPr lang="en-GB" sz="1600">
                        <a:effectLst/>
                        <a:latin typeface="Calibri" panose="020F0502020204030204" pitchFamily="34" charset="0"/>
                        <a:ea typeface="Calibri" panose="020F0502020204030204" pitchFamily="34" charset="0"/>
                        <a:cs typeface="Arial" panose="020B0604020202020204" pitchFamily="34" charset="0"/>
                      </a:endParaRPr>
                    </a:p>
                  </a:txBody>
                  <a:tcPr marL="56426" marR="56426" marT="0" marB="0"/>
                </a:tc>
                <a:tc>
                  <a:txBody>
                    <a:bodyPr/>
                    <a:lstStyle/>
                    <a:p>
                      <a:pPr algn="ctr">
                        <a:lnSpc>
                          <a:spcPct val="107000"/>
                        </a:lnSpc>
                        <a:spcAft>
                          <a:spcPts val="800"/>
                        </a:spcAft>
                      </a:pPr>
                      <a:r>
                        <a:rPr lang="en-US" sz="1400">
                          <a:effectLst/>
                        </a:rPr>
                        <a:t>S</a:t>
                      </a:r>
                      <a:endParaRPr lang="en-GB" sz="1400">
                        <a:effectLst/>
                        <a:latin typeface="Calibri" panose="020F0502020204030204" pitchFamily="34" charset="0"/>
                        <a:ea typeface="Calibri" panose="020F0502020204030204" pitchFamily="34" charset="0"/>
                        <a:cs typeface="Arial" panose="020B0604020202020204" pitchFamily="34" charset="0"/>
                      </a:endParaRPr>
                    </a:p>
                  </a:txBody>
                  <a:tcPr marL="56426" marR="56426" marT="0" marB="0"/>
                </a:tc>
                <a:extLst>
                  <a:ext uri="{0D108BD9-81ED-4DB2-BD59-A6C34878D82A}">
                    <a16:rowId xmlns:a16="http://schemas.microsoft.com/office/drawing/2014/main" val="3530874207"/>
                  </a:ext>
                </a:extLst>
              </a:tr>
              <a:tr h="337116">
                <a:tc vMerge="1">
                  <a:txBody>
                    <a:bodyPr/>
                    <a:lstStyle/>
                    <a:p>
                      <a:endParaRPr lang="en-GB"/>
                    </a:p>
                  </a:txBody>
                  <a:tcPr/>
                </a:tc>
                <a:tc>
                  <a:txBody>
                    <a:bodyPr/>
                    <a:lstStyle/>
                    <a:p>
                      <a:pPr algn="just">
                        <a:lnSpc>
                          <a:spcPct val="107000"/>
                        </a:lnSpc>
                        <a:spcAft>
                          <a:spcPts val="800"/>
                        </a:spcAft>
                      </a:pPr>
                      <a:r>
                        <a:rPr lang="en-US" sz="1600" dirty="0">
                          <a:effectLst/>
                        </a:rPr>
                        <a:t>Conduct Market Research for specific value chains </a:t>
                      </a:r>
                      <a:endParaRPr lang="en-GB" sz="1600" dirty="0">
                        <a:effectLst/>
                        <a:latin typeface="Calibri" panose="020F0502020204030204" pitchFamily="34" charset="0"/>
                        <a:ea typeface="Calibri" panose="020F0502020204030204" pitchFamily="34" charset="0"/>
                        <a:cs typeface="Arial" panose="020B0604020202020204" pitchFamily="34" charset="0"/>
                      </a:endParaRPr>
                    </a:p>
                  </a:txBody>
                  <a:tcPr marL="56426" marR="56426" marT="0" marB="0"/>
                </a:tc>
                <a:tc>
                  <a:txBody>
                    <a:bodyPr/>
                    <a:lstStyle/>
                    <a:p>
                      <a:pPr algn="ctr">
                        <a:lnSpc>
                          <a:spcPct val="107000"/>
                        </a:lnSpc>
                        <a:spcAft>
                          <a:spcPts val="800"/>
                        </a:spcAft>
                      </a:pPr>
                      <a:r>
                        <a:rPr lang="en-US" sz="1400">
                          <a:effectLst/>
                        </a:rPr>
                        <a:t>M</a:t>
                      </a:r>
                      <a:endParaRPr lang="en-GB" sz="1400">
                        <a:effectLst/>
                        <a:latin typeface="Calibri" panose="020F0502020204030204" pitchFamily="34" charset="0"/>
                        <a:ea typeface="Calibri" panose="020F0502020204030204" pitchFamily="34" charset="0"/>
                        <a:cs typeface="Arial" panose="020B0604020202020204" pitchFamily="34" charset="0"/>
                      </a:endParaRPr>
                    </a:p>
                  </a:txBody>
                  <a:tcPr marL="56426" marR="56426" marT="0" marB="0"/>
                </a:tc>
                <a:extLst>
                  <a:ext uri="{0D108BD9-81ED-4DB2-BD59-A6C34878D82A}">
                    <a16:rowId xmlns:a16="http://schemas.microsoft.com/office/drawing/2014/main" val="3513349874"/>
                  </a:ext>
                </a:extLst>
              </a:tr>
              <a:tr h="624346">
                <a:tc vMerge="1">
                  <a:txBody>
                    <a:bodyPr/>
                    <a:lstStyle/>
                    <a:p>
                      <a:endParaRPr lang="en-GB"/>
                    </a:p>
                  </a:txBody>
                  <a:tcPr/>
                </a:tc>
                <a:tc>
                  <a:txBody>
                    <a:bodyPr/>
                    <a:lstStyle/>
                    <a:p>
                      <a:pPr algn="just">
                        <a:lnSpc>
                          <a:spcPct val="107000"/>
                        </a:lnSpc>
                        <a:spcAft>
                          <a:spcPts val="800"/>
                        </a:spcAft>
                      </a:pPr>
                      <a:r>
                        <a:rPr lang="en-US" sz="1600" dirty="0">
                          <a:effectLst/>
                        </a:rPr>
                        <a:t>Support businesses to develop/improve marketing strategy based on results of market feasibility studies </a:t>
                      </a:r>
                      <a:endParaRPr lang="en-GB" sz="1600" dirty="0">
                        <a:effectLst/>
                        <a:latin typeface="Calibri" panose="020F0502020204030204" pitchFamily="34" charset="0"/>
                        <a:ea typeface="Calibri" panose="020F0502020204030204" pitchFamily="34" charset="0"/>
                        <a:cs typeface="Arial" panose="020B0604020202020204" pitchFamily="34" charset="0"/>
                      </a:endParaRPr>
                    </a:p>
                  </a:txBody>
                  <a:tcPr marL="56426" marR="56426" marT="0" marB="0"/>
                </a:tc>
                <a:tc>
                  <a:txBody>
                    <a:bodyPr/>
                    <a:lstStyle/>
                    <a:p>
                      <a:pPr algn="ctr">
                        <a:lnSpc>
                          <a:spcPct val="107000"/>
                        </a:lnSpc>
                        <a:spcAft>
                          <a:spcPts val="800"/>
                        </a:spcAft>
                      </a:pPr>
                      <a:r>
                        <a:rPr lang="en-US" sz="1400">
                          <a:effectLst/>
                        </a:rPr>
                        <a:t>M</a:t>
                      </a:r>
                      <a:endParaRPr lang="en-GB" sz="1400">
                        <a:effectLst/>
                        <a:latin typeface="Calibri" panose="020F0502020204030204" pitchFamily="34" charset="0"/>
                        <a:ea typeface="Calibri" panose="020F0502020204030204" pitchFamily="34" charset="0"/>
                        <a:cs typeface="Arial" panose="020B0604020202020204" pitchFamily="34" charset="0"/>
                      </a:endParaRPr>
                    </a:p>
                  </a:txBody>
                  <a:tcPr marL="56426" marR="56426" marT="0" marB="0"/>
                </a:tc>
                <a:extLst>
                  <a:ext uri="{0D108BD9-81ED-4DB2-BD59-A6C34878D82A}">
                    <a16:rowId xmlns:a16="http://schemas.microsoft.com/office/drawing/2014/main" val="2731675251"/>
                  </a:ext>
                </a:extLst>
              </a:tr>
              <a:tr h="337116">
                <a:tc vMerge="1">
                  <a:txBody>
                    <a:bodyPr/>
                    <a:lstStyle/>
                    <a:p>
                      <a:endParaRPr lang="en-GB"/>
                    </a:p>
                  </a:txBody>
                  <a:tcPr/>
                </a:tc>
                <a:tc>
                  <a:txBody>
                    <a:bodyPr/>
                    <a:lstStyle/>
                    <a:p>
                      <a:pPr algn="just">
                        <a:lnSpc>
                          <a:spcPct val="107000"/>
                        </a:lnSpc>
                        <a:spcAft>
                          <a:spcPts val="800"/>
                        </a:spcAft>
                      </a:pPr>
                      <a:r>
                        <a:rPr lang="en-US" sz="1600" dirty="0">
                          <a:effectLst/>
                        </a:rPr>
                        <a:t>Facilitate businesses to acquire necessary food certifications/licenses </a:t>
                      </a:r>
                      <a:endParaRPr lang="en-GB" sz="1600" dirty="0">
                        <a:effectLst/>
                        <a:latin typeface="Calibri" panose="020F0502020204030204" pitchFamily="34" charset="0"/>
                        <a:ea typeface="Calibri" panose="020F0502020204030204" pitchFamily="34" charset="0"/>
                        <a:cs typeface="Arial" panose="020B0604020202020204" pitchFamily="34" charset="0"/>
                      </a:endParaRPr>
                    </a:p>
                  </a:txBody>
                  <a:tcPr marL="56426" marR="56426" marT="0" marB="0"/>
                </a:tc>
                <a:tc>
                  <a:txBody>
                    <a:bodyPr/>
                    <a:lstStyle/>
                    <a:p>
                      <a:pPr algn="ctr">
                        <a:lnSpc>
                          <a:spcPct val="107000"/>
                        </a:lnSpc>
                        <a:spcAft>
                          <a:spcPts val="800"/>
                        </a:spcAft>
                      </a:pPr>
                      <a:r>
                        <a:rPr lang="en-US" sz="1400">
                          <a:effectLst/>
                        </a:rPr>
                        <a:t>M</a:t>
                      </a:r>
                      <a:endParaRPr lang="en-GB" sz="1400">
                        <a:effectLst/>
                        <a:latin typeface="Calibri" panose="020F0502020204030204" pitchFamily="34" charset="0"/>
                        <a:ea typeface="Calibri" panose="020F0502020204030204" pitchFamily="34" charset="0"/>
                        <a:cs typeface="Arial" panose="020B0604020202020204" pitchFamily="34" charset="0"/>
                      </a:endParaRPr>
                    </a:p>
                  </a:txBody>
                  <a:tcPr marL="56426" marR="56426" marT="0" marB="0"/>
                </a:tc>
                <a:extLst>
                  <a:ext uri="{0D108BD9-81ED-4DB2-BD59-A6C34878D82A}">
                    <a16:rowId xmlns:a16="http://schemas.microsoft.com/office/drawing/2014/main" val="4064849067"/>
                  </a:ext>
                </a:extLst>
              </a:tr>
              <a:tr h="624346">
                <a:tc rowSpan="3">
                  <a:txBody>
                    <a:bodyPr/>
                    <a:lstStyle/>
                    <a:p>
                      <a:pPr algn="just">
                        <a:lnSpc>
                          <a:spcPct val="107000"/>
                        </a:lnSpc>
                        <a:spcAft>
                          <a:spcPts val="800"/>
                        </a:spcAft>
                      </a:pPr>
                      <a:r>
                        <a:rPr lang="en-US" sz="1600">
                          <a:effectLst/>
                        </a:rPr>
                        <a:t>Supply chain management (including during calamities and/or disasters</a:t>
                      </a:r>
                      <a:endParaRPr lang="en-GB" sz="1600">
                        <a:effectLst/>
                        <a:latin typeface="Calibri" panose="020F0502020204030204" pitchFamily="34" charset="0"/>
                        <a:ea typeface="Calibri" panose="020F0502020204030204" pitchFamily="34" charset="0"/>
                        <a:cs typeface="Arial" panose="020B0604020202020204" pitchFamily="34" charset="0"/>
                      </a:endParaRPr>
                    </a:p>
                  </a:txBody>
                  <a:tcPr marL="56426" marR="56426" marT="0" marB="0"/>
                </a:tc>
                <a:tc>
                  <a:txBody>
                    <a:bodyPr/>
                    <a:lstStyle/>
                    <a:p>
                      <a:pPr algn="just">
                        <a:lnSpc>
                          <a:spcPct val="107000"/>
                        </a:lnSpc>
                        <a:spcAft>
                          <a:spcPts val="800"/>
                        </a:spcAft>
                      </a:pPr>
                      <a:r>
                        <a:rPr lang="en-US" sz="1600" dirty="0">
                          <a:effectLst/>
                        </a:rPr>
                        <a:t>Train and support businesses on the supply chain aspects (pricing, promotion, people, place, etc.)</a:t>
                      </a:r>
                      <a:endParaRPr lang="en-GB" sz="1600" dirty="0">
                        <a:effectLst/>
                        <a:latin typeface="Calibri" panose="020F0502020204030204" pitchFamily="34" charset="0"/>
                        <a:ea typeface="Calibri" panose="020F0502020204030204" pitchFamily="34" charset="0"/>
                        <a:cs typeface="Arial" panose="020B0604020202020204" pitchFamily="34" charset="0"/>
                      </a:endParaRPr>
                    </a:p>
                  </a:txBody>
                  <a:tcPr marL="56426" marR="56426" marT="0" marB="0"/>
                </a:tc>
                <a:tc>
                  <a:txBody>
                    <a:bodyPr/>
                    <a:lstStyle/>
                    <a:p>
                      <a:pPr algn="ctr">
                        <a:lnSpc>
                          <a:spcPct val="107000"/>
                        </a:lnSpc>
                        <a:spcAft>
                          <a:spcPts val="800"/>
                        </a:spcAft>
                      </a:pPr>
                      <a:r>
                        <a:rPr lang="en-US" sz="1400">
                          <a:effectLst/>
                        </a:rPr>
                        <a:t>M</a:t>
                      </a:r>
                      <a:endParaRPr lang="en-GB" sz="1400">
                        <a:effectLst/>
                        <a:latin typeface="Calibri" panose="020F0502020204030204" pitchFamily="34" charset="0"/>
                        <a:ea typeface="Calibri" panose="020F0502020204030204" pitchFamily="34" charset="0"/>
                        <a:cs typeface="Arial" panose="020B0604020202020204" pitchFamily="34" charset="0"/>
                      </a:endParaRPr>
                    </a:p>
                  </a:txBody>
                  <a:tcPr marL="56426" marR="56426" marT="0" marB="0"/>
                </a:tc>
                <a:extLst>
                  <a:ext uri="{0D108BD9-81ED-4DB2-BD59-A6C34878D82A}">
                    <a16:rowId xmlns:a16="http://schemas.microsoft.com/office/drawing/2014/main" val="2028299362"/>
                  </a:ext>
                </a:extLst>
              </a:tr>
              <a:tr h="337116">
                <a:tc vMerge="1">
                  <a:txBody>
                    <a:bodyPr/>
                    <a:lstStyle/>
                    <a:p>
                      <a:endParaRPr lang="en-GB"/>
                    </a:p>
                  </a:txBody>
                  <a:tcPr/>
                </a:tc>
                <a:tc>
                  <a:txBody>
                    <a:bodyPr/>
                    <a:lstStyle/>
                    <a:p>
                      <a:pPr algn="just">
                        <a:lnSpc>
                          <a:spcPct val="107000"/>
                        </a:lnSpc>
                        <a:spcAft>
                          <a:spcPts val="800"/>
                        </a:spcAft>
                      </a:pPr>
                      <a:r>
                        <a:rPr lang="en-US" sz="1600" dirty="0">
                          <a:effectLst/>
                        </a:rPr>
                        <a:t>Sensitize businesses on production loss management (including post-harvest losses) </a:t>
                      </a:r>
                      <a:endParaRPr lang="en-GB" sz="1600" dirty="0">
                        <a:effectLst/>
                        <a:latin typeface="Calibri" panose="020F0502020204030204" pitchFamily="34" charset="0"/>
                        <a:ea typeface="Calibri" panose="020F0502020204030204" pitchFamily="34" charset="0"/>
                        <a:cs typeface="Arial" panose="020B0604020202020204" pitchFamily="34" charset="0"/>
                      </a:endParaRPr>
                    </a:p>
                  </a:txBody>
                  <a:tcPr marL="56426" marR="56426" marT="0" marB="0"/>
                </a:tc>
                <a:tc>
                  <a:txBody>
                    <a:bodyPr/>
                    <a:lstStyle/>
                    <a:p>
                      <a:pPr algn="ctr">
                        <a:lnSpc>
                          <a:spcPct val="107000"/>
                        </a:lnSpc>
                        <a:spcAft>
                          <a:spcPts val="800"/>
                        </a:spcAft>
                      </a:pPr>
                      <a:r>
                        <a:rPr lang="en-US" sz="1400">
                          <a:effectLst/>
                        </a:rPr>
                        <a:t>M</a:t>
                      </a:r>
                      <a:endParaRPr lang="en-GB" sz="1400">
                        <a:effectLst/>
                        <a:latin typeface="Calibri" panose="020F0502020204030204" pitchFamily="34" charset="0"/>
                        <a:ea typeface="Calibri" panose="020F0502020204030204" pitchFamily="34" charset="0"/>
                        <a:cs typeface="Arial" panose="020B0604020202020204" pitchFamily="34" charset="0"/>
                      </a:endParaRPr>
                    </a:p>
                  </a:txBody>
                  <a:tcPr marL="56426" marR="56426" marT="0" marB="0"/>
                </a:tc>
                <a:extLst>
                  <a:ext uri="{0D108BD9-81ED-4DB2-BD59-A6C34878D82A}">
                    <a16:rowId xmlns:a16="http://schemas.microsoft.com/office/drawing/2014/main" val="11691207"/>
                  </a:ext>
                </a:extLst>
              </a:tr>
              <a:tr h="624346">
                <a:tc vMerge="1">
                  <a:txBody>
                    <a:bodyPr/>
                    <a:lstStyle/>
                    <a:p>
                      <a:endParaRPr lang="en-GB"/>
                    </a:p>
                  </a:txBody>
                  <a:tcPr/>
                </a:tc>
                <a:tc>
                  <a:txBody>
                    <a:bodyPr/>
                    <a:lstStyle/>
                    <a:p>
                      <a:pPr algn="just">
                        <a:lnSpc>
                          <a:spcPct val="107000"/>
                        </a:lnSpc>
                        <a:spcAft>
                          <a:spcPts val="800"/>
                        </a:spcAft>
                      </a:pPr>
                      <a:r>
                        <a:rPr lang="en-US" sz="1600" dirty="0">
                          <a:effectLst/>
                        </a:rPr>
                        <a:t>Facilitate businesses to supply nutritious foods to food deficit areas e.g. link businesses with storage facilities, cold storages, etc. (Food access)  </a:t>
                      </a:r>
                      <a:endParaRPr lang="en-GB" sz="1600" dirty="0">
                        <a:effectLst/>
                        <a:latin typeface="Calibri" panose="020F0502020204030204" pitchFamily="34" charset="0"/>
                        <a:ea typeface="Calibri" panose="020F0502020204030204" pitchFamily="34" charset="0"/>
                        <a:cs typeface="Arial" panose="020B0604020202020204" pitchFamily="34" charset="0"/>
                      </a:endParaRPr>
                    </a:p>
                  </a:txBody>
                  <a:tcPr marL="56426" marR="56426" marT="0" marB="0"/>
                </a:tc>
                <a:tc>
                  <a:txBody>
                    <a:bodyPr/>
                    <a:lstStyle/>
                    <a:p>
                      <a:pPr algn="ctr">
                        <a:lnSpc>
                          <a:spcPct val="107000"/>
                        </a:lnSpc>
                        <a:spcAft>
                          <a:spcPts val="800"/>
                        </a:spcAft>
                      </a:pPr>
                      <a:r>
                        <a:rPr lang="en-US" sz="1400" dirty="0">
                          <a:effectLst/>
                        </a:rPr>
                        <a:t>M</a:t>
                      </a:r>
                      <a:endParaRPr lang="en-GB" sz="1400" dirty="0">
                        <a:effectLst/>
                        <a:latin typeface="Calibri" panose="020F0502020204030204" pitchFamily="34" charset="0"/>
                        <a:ea typeface="Calibri" panose="020F0502020204030204" pitchFamily="34" charset="0"/>
                        <a:cs typeface="Arial" panose="020B0604020202020204" pitchFamily="34" charset="0"/>
                      </a:endParaRPr>
                    </a:p>
                  </a:txBody>
                  <a:tcPr marL="56426" marR="56426" marT="0" marB="0"/>
                </a:tc>
                <a:extLst>
                  <a:ext uri="{0D108BD9-81ED-4DB2-BD59-A6C34878D82A}">
                    <a16:rowId xmlns:a16="http://schemas.microsoft.com/office/drawing/2014/main" val="535583194"/>
                  </a:ext>
                </a:extLst>
              </a:tr>
            </a:tbl>
          </a:graphicData>
        </a:graphic>
      </p:graphicFrame>
      <p:sp>
        <p:nvSpPr>
          <p:cNvPr id="4" name="Freeform 7">
            <a:extLst>
              <a:ext uri="{FF2B5EF4-FFF2-40B4-BE49-F238E27FC236}">
                <a16:creationId xmlns:a16="http://schemas.microsoft.com/office/drawing/2014/main" id="{86F01648-AFB4-451C-AFEE-9F3F23B2E27B}"/>
              </a:ext>
            </a:extLst>
          </p:cNvPr>
          <p:cNvSpPr/>
          <p:nvPr/>
        </p:nvSpPr>
        <p:spPr>
          <a:xfrm>
            <a:off x="10478224" y="33246"/>
            <a:ext cx="1691252" cy="1307598"/>
          </a:xfrm>
          <a:custGeom>
            <a:avLst/>
            <a:gdLst>
              <a:gd name="connsiteX0" fmla="*/ 0 w 952397"/>
              <a:gd name="connsiteY0" fmla="*/ 411968 h 823935"/>
              <a:gd name="connsiteX1" fmla="*/ 235398 w 952397"/>
              <a:gd name="connsiteY1" fmla="*/ 0 h 823935"/>
              <a:gd name="connsiteX2" fmla="*/ 716999 w 952397"/>
              <a:gd name="connsiteY2" fmla="*/ 0 h 823935"/>
              <a:gd name="connsiteX3" fmla="*/ 952397 w 952397"/>
              <a:gd name="connsiteY3" fmla="*/ 411968 h 823935"/>
              <a:gd name="connsiteX4" fmla="*/ 716999 w 952397"/>
              <a:gd name="connsiteY4" fmla="*/ 823935 h 823935"/>
              <a:gd name="connsiteX5" fmla="*/ 235398 w 952397"/>
              <a:gd name="connsiteY5" fmla="*/ 823935 h 823935"/>
              <a:gd name="connsiteX6" fmla="*/ 0 w 952397"/>
              <a:gd name="connsiteY6" fmla="*/ 411968 h 823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397" h="823935">
                <a:moveTo>
                  <a:pt x="0" y="411968"/>
                </a:moveTo>
                <a:lnTo>
                  <a:pt x="235398" y="0"/>
                </a:lnTo>
                <a:lnTo>
                  <a:pt x="716999" y="0"/>
                </a:lnTo>
                <a:lnTo>
                  <a:pt x="952397" y="411968"/>
                </a:lnTo>
                <a:lnTo>
                  <a:pt x="716999" y="823935"/>
                </a:lnTo>
                <a:lnTo>
                  <a:pt x="235398" y="823935"/>
                </a:lnTo>
                <a:lnTo>
                  <a:pt x="0" y="411968"/>
                </a:lnTo>
                <a:close/>
              </a:path>
            </a:pathLst>
          </a:custGeom>
        </p:spPr>
        <p:style>
          <a:lnRef idx="2">
            <a:schemeClr val="accent4">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70532" tIns="149244" rIns="170532" bIns="149244" numCol="1" spcCol="1270" anchor="ctr" anchorCtr="0">
            <a:noAutofit/>
          </a:bodyPr>
          <a:lstStyle/>
          <a:p>
            <a:pPr lvl="0" algn="ctr" defTabSz="444500">
              <a:lnSpc>
                <a:spcPct val="90000"/>
              </a:lnSpc>
              <a:spcBef>
                <a:spcPct val="0"/>
              </a:spcBef>
              <a:spcAft>
                <a:spcPct val="35000"/>
              </a:spcAft>
            </a:pPr>
            <a:r>
              <a:rPr lang="en-US" sz="1200" b="1" kern="1200" dirty="0"/>
              <a:t>Market </a:t>
            </a:r>
            <a:r>
              <a:rPr lang="en-US" sz="1200" b="1" dirty="0"/>
              <a:t>&amp; </a:t>
            </a:r>
            <a:r>
              <a:rPr lang="en-US" sz="1200" b="1" kern="1200" dirty="0"/>
              <a:t>Demand </a:t>
            </a:r>
          </a:p>
          <a:p>
            <a:pPr lvl="0" algn="ctr" defTabSz="444500">
              <a:lnSpc>
                <a:spcPct val="90000"/>
              </a:lnSpc>
              <a:spcBef>
                <a:spcPct val="0"/>
              </a:spcBef>
              <a:spcAft>
                <a:spcPct val="35000"/>
              </a:spcAft>
            </a:pPr>
            <a:endParaRPr lang="en-US" sz="1000" kern="1200" dirty="0"/>
          </a:p>
          <a:p>
            <a:pPr lvl="0" algn="ctr" defTabSz="444500">
              <a:lnSpc>
                <a:spcPct val="90000"/>
              </a:lnSpc>
              <a:spcBef>
                <a:spcPct val="0"/>
              </a:spcBef>
              <a:spcAft>
                <a:spcPct val="35000"/>
              </a:spcAft>
            </a:pPr>
            <a:endParaRPr lang="en-US" sz="1000" kern="1200" dirty="0"/>
          </a:p>
        </p:txBody>
      </p:sp>
      <p:pic>
        <p:nvPicPr>
          <p:cNvPr id="5" name="Picture 4">
            <a:extLst>
              <a:ext uri="{FF2B5EF4-FFF2-40B4-BE49-F238E27FC236}">
                <a16:creationId xmlns:a16="http://schemas.microsoft.com/office/drawing/2014/main" id="{9A592234-2B89-40D4-B76D-A94B13D31B69}"/>
              </a:ext>
            </a:extLst>
          </p:cNvPr>
          <p:cNvPicPr>
            <a:picLocks noChangeAspect="1"/>
          </p:cNvPicPr>
          <p:nvPr/>
        </p:nvPicPr>
        <p:blipFill>
          <a:blip r:embed="rId4"/>
          <a:stretch>
            <a:fillRect/>
          </a:stretch>
        </p:blipFill>
        <p:spPr>
          <a:xfrm>
            <a:off x="10872726" y="570623"/>
            <a:ext cx="858547" cy="709155"/>
          </a:xfrm>
          <a:prstGeom prst="rect">
            <a:avLst/>
          </a:prstGeom>
        </p:spPr>
      </p:pic>
    </p:spTree>
    <p:extLst>
      <p:ext uri="{BB962C8B-B14F-4D97-AF65-F5344CB8AC3E}">
        <p14:creationId xmlns:p14="http://schemas.microsoft.com/office/powerpoint/2010/main" val="37133974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1A3FB-C20C-4373-8523-F7695EEA4FAF}"/>
              </a:ext>
            </a:extLst>
          </p:cNvPr>
          <p:cNvSpPr>
            <a:spLocks noGrp="1"/>
          </p:cNvSpPr>
          <p:nvPr>
            <p:ph type="title"/>
          </p:nvPr>
        </p:nvSpPr>
        <p:spPr>
          <a:xfrm>
            <a:off x="533400" y="469900"/>
            <a:ext cx="10820400" cy="558800"/>
          </a:xfrm>
        </p:spPr>
        <p:txBody>
          <a:bodyPr>
            <a:normAutofit fontScale="90000"/>
          </a:bodyPr>
          <a:lstStyle/>
          <a:p>
            <a:r>
              <a:rPr lang="en-GB" b="1" dirty="0"/>
              <a:t>Resources Required to implement the Strategy (USD)</a:t>
            </a:r>
          </a:p>
        </p:txBody>
      </p:sp>
      <p:graphicFrame>
        <p:nvGraphicFramePr>
          <p:cNvPr id="11" name="Content Placeholder 10">
            <a:extLst>
              <a:ext uri="{FF2B5EF4-FFF2-40B4-BE49-F238E27FC236}">
                <a16:creationId xmlns:a16="http://schemas.microsoft.com/office/drawing/2014/main" id="{514E7EEF-3B05-4231-9D24-B57DBE183257}"/>
              </a:ext>
            </a:extLst>
          </p:cNvPr>
          <p:cNvGraphicFramePr>
            <a:graphicFrameLocks noGrp="1"/>
          </p:cNvGraphicFramePr>
          <p:nvPr>
            <p:ph idx="1"/>
            <p:extLst>
              <p:ext uri="{D42A27DB-BD31-4B8C-83A1-F6EECF244321}">
                <p14:modId xmlns:p14="http://schemas.microsoft.com/office/powerpoint/2010/main" val="2772304173"/>
              </p:ext>
            </p:extLst>
          </p:nvPr>
        </p:nvGraphicFramePr>
        <p:xfrm>
          <a:off x="635000" y="1193800"/>
          <a:ext cx="10718797" cy="4991097"/>
        </p:xfrm>
        <a:graphic>
          <a:graphicData uri="http://schemas.openxmlformats.org/drawingml/2006/table">
            <a:tbl>
              <a:tblPr firstRow="1" firstCol="1" bandRow="1">
                <a:tableStyleId>{5C22544A-7EE6-4342-B048-85BDC9FD1C3A}</a:tableStyleId>
              </a:tblPr>
              <a:tblGrid>
                <a:gridCol w="2778523">
                  <a:extLst>
                    <a:ext uri="{9D8B030D-6E8A-4147-A177-3AD203B41FA5}">
                      <a16:colId xmlns:a16="http://schemas.microsoft.com/office/drawing/2014/main" val="2214999301"/>
                    </a:ext>
                  </a:extLst>
                </a:gridCol>
                <a:gridCol w="1237445">
                  <a:extLst>
                    <a:ext uri="{9D8B030D-6E8A-4147-A177-3AD203B41FA5}">
                      <a16:colId xmlns:a16="http://schemas.microsoft.com/office/drawing/2014/main" val="888872312"/>
                    </a:ext>
                  </a:extLst>
                </a:gridCol>
                <a:gridCol w="1340567">
                  <a:extLst>
                    <a:ext uri="{9D8B030D-6E8A-4147-A177-3AD203B41FA5}">
                      <a16:colId xmlns:a16="http://schemas.microsoft.com/office/drawing/2014/main" val="3334363728"/>
                    </a:ext>
                  </a:extLst>
                </a:gridCol>
                <a:gridCol w="1237445">
                  <a:extLst>
                    <a:ext uri="{9D8B030D-6E8A-4147-A177-3AD203B41FA5}">
                      <a16:colId xmlns:a16="http://schemas.microsoft.com/office/drawing/2014/main" val="198514719"/>
                    </a:ext>
                  </a:extLst>
                </a:gridCol>
                <a:gridCol w="1237445">
                  <a:extLst>
                    <a:ext uri="{9D8B030D-6E8A-4147-A177-3AD203B41FA5}">
                      <a16:colId xmlns:a16="http://schemas.microsoft.com/office/drawing/2014/main" val="3073669169"/>
                    </a:ext>
                  </a:extLst>
                </a:gridCol>
                <a:gridCol w="1237445">
                  <a:extLst>
                    <a:ext uri="{9D8B030D-6E8A-4147-A177-3AD203B41FA5}">
                      <a16:colId xmlns:a16="http://schemas.microsoft.com/office/drawing/2014/main" val="939204573"/>
                    </a:ext>
                  </a:extLst>
                </a:gridCol>
                <a:gridCol w="1649927">
                  <a:extLst>
                    <a:ext uri="{9D8B030D-6E8A-4147-A177-3AD203B41FA5}">
                      <a16:colId xmlns:a16="http://schemas.microsoft.com/office/drawing/2014/main" val="4098097408"/>
                    </a:ext>
                  </a:extLst>
                </a:gridCol>
              </a:tblGrid>
              <a:tr h="330704">
                <a:tc>
                  <a:txBody>
                    <a:bodyPr/>
                    <a:lstStyle/>
                    <a:p>
                      <a:pPr algn="just">
                        <a:lnSpc>
                          <a:spcPct val="107000"/>
                        </a:lnSpc>
                        <a:spcAft>
                          <a:spcPts val="800"/>
                        </a:spcAft>
                      </a:pPr>
                      <a:r>
                        <a:rPr lang="en-US" sz="1600" b="1">
                          <a:effectLst/>
                        </a:rPr>
                        <a:t>Strategic Pillar</a:t>
                      </a:r>
                      <a:endParaRPr lang="en-GB" sz="16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800"/>
                        </a:spcAft>
                      </a:pPr>
                      <a:r>
                        <a:rPr lang="en-US" sz="1600" b="1">
                          <a:effectLst/>
                        </a:rPr>
                        <a:t>2020</a:t>
                      </a:r>
                      <a:endParaRPr lang="en-GB" sz="16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800"/>
                        </a:spcAft>
                      </a:pPr>
                      <a:r>
                        <a:rPr lang="en-US" sz="1600" b="1">
                          <a:effectLst/>
                        </a:rPr>
                        <a:t>2021</a:t>
                      </a:r>
                      <a:endParaRPr lang="en-GB" sz="16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800"/>
                        </a:spcAft>
                      </a:pPr>
                      <a:r>
                        <a:rPr lang="en-US" sz="1600" b="1">
                          <a:effectLst/>
                        </a:rPr>
                        <a:t>2022</a:t>
                      </a:r>
                      <a:endParaRPr lang="en-GB" sz="16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800"/>
                        </a:spcAft>
                      </a:pPr>
                      <a:r>
                        <a:rPr lang="en-US" sz="1600" b="1">
                          <a:effectLst/>
                        </a:rPr>
                        <a:t>2023</a:t>
                      </a:r>
                      <a:endParaRPr lang="en-GB" sz="16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800"/>
                        </a:spcAft>
                      </a:pPr>
                      <a:r>
                        <a:rPr lang="en-US" sz="1600" b="1">
                          <a:effectLst/>
                        </a:rPr>
                        <a:t>2024</a:t>
                      </a:r>
                      <a:endParaRPr lang="en-GB" sz="16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800"/>
                        </a:spcAft>
                      </a:pPr>
                      <a:r>
                        <a:rPr lang="en-US" sz="1600" b="1" dirty="0">
                          <a:effectLst/>
                        </a:rPr>
                        <a:t>Total/ pillar (USD)</a:t>
                      </a:r>
                      <a:endParaRPr lang="en-GB" sz="16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494116176"/>
                  </a:ext>
                </a:extLst>
              </a:tr>
              <a:tr h="330704">
                <a:tc>
                  <a:txBody>
                    <a:bodyPr/>
                    <a:lstStyle/>
                    <a:p>
                      <a:pPr algn="just">
                        <a:lnSpc>
                          <a:spcPct val="107000"/>
                        </a:lnSpc>
                        <a:spcAft>
                          <a:spcPts val="800"/>
                        </a:spcAft>
                      </a:pPr>
                      <a:r>
                        <a:rPr lang="en-US" sz="1600" b="1">
                          <a:effectLst/>
                        </a:rPr>
                        <a:t> </a:t>
                      </a:r>
                      <a:endParaRPr lang="en-GB" sz="16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800"/>
                        </a:spcAft>
                      </a:pPr>
                      <a:r>
                        <a:rPr lang="en-US" sz="1600" b="1">
                          <a:effectLst/>
                        </a:rPr>
                        <a:t> </a:t>
                      </a:r>
                      <a:endParaRPr lang="en-GB" sz="16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800"/>
                        </a:spcAft>
                      </a:pPr>
                      <a:r>
                        <a:rPr lang="en-US" sz="1600" b="1">
                          <a:effectLst/>
                        </a:rPr>
                        <a:t> </a:t>
                      </a:r>
                      <a:endParaRPr lang="en-GB" sz="16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800"/>
                        </a:spcAft>
                      </a:pPr>
                      <a:r>
                        <a:rPr lang="en-US" sz="1600" b="1">
                          <a:effectLst/>
                        </a:rPr>
                        <a:t> </a:t>
                      </a:r>
                      <a:endParaRPr lang="en-GB" sz="16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800"/>
                        </a:spcAft>
                      </a:pPr>
                      <a:r>
                        <a:rPr lang="en-US" sz="1600" b="1">
                          <a:effectLst/>
                        </a:rPr>
                        <a:t> </a:t>
                      </a:r>
                      <a:endParaRPr lang="en-GB" sz="16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800"/>
                        </a:spcAft>
                      </a:pPr>
                      <a:r>
                        <a:rPr lang="en-US" sz="1600" b="1">
                          <a:effectLst/>
                        </a:rPr>
                        <a:t> </a:t>
                      </a:r>
                      <a:endParaRPr lang="en-GB" sz="16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800"/>
                        </a:spcAft>
                      </a:pPr>
                      <a:r>
                        <a:rPr lang="en-US" sz="1600" b="1">
                          <a:effectLst/>
                        </a:rPr>
                        <a:t> </a:t>
                      </a:r>
                      <a:endParaRPr lang="en-GB" sz="16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153813729"/>
                  </a:ext>
                </a:extLst>
              </a:tr>
              <a:tr h="330704">
                <a:tc>
                  <a:txBody>
                    <a:bodyPr/>
                    <a:lstStyle/>
                    <a:p>
                      <a:pPr algn="just">
                        <a:lnSpc>
                          <a:spcPct val="107000"/>
                        </a:lnSpc>
                        <a:spcAft>
                          <a:spcPts val="800"/>
                        </a:spcAft>
                      </a:pPr>
                      <a:r>
                        <a:rPr lang="en-US" sz="1600" b="1">
                          <a:effectLst/>
                        </a:rPr>
                        <a:t>Finance </a:t>
                      </a:r>
                      <a:endParaRPr lang="en-GB" sz="16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800"/>
                        </a:spcAft>
                      </a:pPr>
                      <a:r>
                        <a:rPr lang="en-US" sz="1600" b="1">
                          <a:effectLst/>
                        </a:rPr>
                        <a:t>39000</a:t>
                      </a:r>
                      <a:endParaRPr lang="en-GB" sz="16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800"/>
                        </a:spcAft>
                      </a:pPr>
                      <a:r>
                        <a:rPr lang="en-US" sz="1600" b="1">
                          <a:effectLst/>
                        </a:rPr>
                        <a:t>111700</a:t>
                      </a:r>
                      <a:endParaRPr lang="en-GB" sz="16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800"/>
                        </a:spcAft>
                      </a:pPr>
                      <a:r>
                        <a:rPr lang="en-US" sz="1600" b="1">
                          <a:effectLst/>
                        </a:rPr>
                        <a:t>111700</a:t>
                      </a:r>
                      <a:endParaRPr lang="en-GB" sz="16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800"/>
                        </a:spcAft>
                      </a:pPr>
                      <a:r>
                        <a:rPr lang="en-US" sz="1600" b="1">
                          <a:effectLst/>
                        </a:rPr>
                        <a:t>111700</a:t>
                      </a:r>
                      <a:endParaRPr lang="en-GB" sz="16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800"/>
                        </a:spcAft>
                      </a:pPr>
                      <a:r>
                        <a:rPr lang="en-US" sz="1600" b="1">
                          <a:effectLst/>
                        </a:rPr>
                        <a:t>111700</a:t>
                      </a:r>
                      <a:endParaRPr lang="en-GB" sz="16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800"/>
                        </a:spcAft>
                      </a:pPr>
                      <a:r>
                        <a:rPr lang="en-US" sz="1600" b="1">
                          <a:effectLst/>
                        </a:rPr>
                        <a:t>485800</a:t>
                      </a:r>
                      <a:endParaRPr lang="en-GB" sz="16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823179674"/>
                  </a:ext>
                </a:extLst>
              </a:tr>
              <a:tr h="330704">
                <a:tc>
                  <a:txBody>
                    <a:bodyPr/>
                    <a:lstStyle/>
                    <a:p>
                      <a:pPr algn="just">
                        <a:lnSpc>
                          <a:spcPct val="107000"/>
                        </a:lnSpc>
                        <a:spcAft>
                          <a:spcPts val="800"/>
                        </a:spcAft>
                      </a:pPr>
                      <a:r>
                        <a:rPr lang="en-US" sz="1600" b="1">
                          <a:effectLst/>
                        </a:rPr>
                        <a:t> </a:t>
                      </a:r>
                      <a:endParaRPr lang="en-GB" sz="16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800"/>
                        </a:spcAft>
                      </a:pPr>
                      <a:r>
                        <a:rPr lang="en-US" sz="1600" b="1">
                          <a:effectLst/>
                        </a:rPr>
                        <a:t> </a:t>
                      </a:r>
                      <a:endParaRPr lang="en-GB" sz="16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800"/>
                        </a:spcAft>
                      </a:pPr>
                      <a:r>
                        <a:rPr lang="en-US" sz="1600" b="1">
                          <a:effectLst/>
                        </a:rPr>
                        <a:t> </a:t>
                      </a:r>
                      <a:endParaRPr lang="en-GB" sz="16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800"/>
                        </a:spcAft>
                      </a:pPr>
                      <a:r>
                        <a:rPr lang="en-US" sz="1600" b="1">
                          <a:effectLst/>
                        </a:rPr>
                        <a:t> </a:t>
                      </a:r>
                      <a:endParaRPr lang="en-GB" sz="16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800"/>
                        </a:spcAft>
                      </a:pPr>
                      <a:r>
                        <a:rPr lang="en-US" sz="1600" b="1">
                          <a:effectLst/>
                        </a:rPr>
                        <a:t> </a:t>
                      </a:r>
                      <a:endParaRPr lang="en-GB" sz="16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800"/>
                        </a:spcAft>
                      </a:pPr>
                      <a:r>
                        <a:rPr lang="en-US" sz="1600" b="1">
                          <a:effectLst/>
                        </a:rPr>
                        <a:t> </a:t>
                      </a:r>
                      <a:endParaRPr lang="en-GB" sz="16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800"/>
                        </a:spcAft>
                      </a:pPr>
                      <a:r>
                        <a:rPr lang="en-US" sz="1600" b="1">
                          <a:effectLst/>
                        </a:rPr>
                        <a:t> </a:t>
                      </a:r>
                      <a:endParaRPr lang="en-GB" sz="16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72135445"/>
                  </a:ext>
                </a:extLst>
              </a:tr>
              <a:tr h="330704">
                <a:tc>
                  <a:txBody>
                    <a:bodyPr/>
                    <a:lstStyle/>
                    <a:p>
                      <a:pPr algn="just">
                        <a:lnSpc>
                          <a:spcPct val="107000"/>
                        </a:lnSpc>
                        <a:spcAft>
                          <a:spcPts val="800"/>
                        </a:spcAft>
                      </a:pPr>
                      <a:r>
                        <a:rPr lang="en-US" sz="1600" b="1">
                          <a:effectLst/>
                        </a:rPr>
                        <a:t>Technical Assistance </a:t>
                      </a:r>
                      <a:endParaRPr lang="en-GB" sz="16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800"/>
                        </a:spcAft>
                      </a:pPr>
                      <a:r>
                        <a:rPr lang="en-US" sz="1600" b="1">
                          <a:effectLst/>
                        </a:rPr>
                        <a:t>115525</a:t>
                      </a:r>
                      <a:endParaRPr lang="en-GB" sz="16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800"/>
                        </a:spcAft>
                      </a:pPr>
                      <a:r>
                        <a:rPr lang="en-US" sz="1600" b="1">
                          <a:effectLst/>
                        </a:rPr>
                        <a:t>292025</a:t>
                      </a:r>
                      <a:endParaRPr lang="en-GB" sz="16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800"/>
                        </a:spcAft>
                      </a:pPr>
                      <a:r>
                        <a:rPr lang="en-US" sz="1600" b="1">
                          <a:effectLst/>
                        </a:rPr>
                        <a:t>281025</a:t>
                      </a:r>
                      <a:endParaRPr lang="en-GB" sz="16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800"/>
                        </a:spcAft>
                      </a:pPr>
                      <a:r>
                        <a:rPr lang="en-US" sz="1600" b="1">
                          <a:effectLst/>
                        </a:rPr>
                        <a:t>281025</a:t>
                      </a:r>
                      <a:endParaRPr lang="en-GB" sz="16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800"/>
                        </a:spcAft>
                      </a:pPr>
                      <a:r>
                        <a:rPr lang="en-US" sz="1600" b="1">
                          <a:effectLst/>
                        </a:rPr>
                        <a:t>281025</a:t>
                      </a:r>
                      <a:endParaRPr lang="en-GB" sz="16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800"/>
                        </a:spcAft>
                      </a:pPr>
                      <a:r>
                        <a:rPr lang="en-US" sz="1600" b="1">
                          <a:effectLst/>
                        </a:rPr>
                        <a:t>1250625</a:t>
                      </a:r>
                      <a:endParaRPr lang="en-GB" sz="16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647642984"/>
                  </a:ext>
                </a:extLst>
              </a:tr>
              <a:tr h="330704">
                <a:tc>
                  <a:txBody>
                    <a:bodyPr/>
                    <a:lstStyle/>
                    <a:p>
                      <a:pPr algn="just">
                        <a:lnSpc>
                          <a:spcPct val="107000"/>
                        </a:lnSpc>
                        <a:spcAft>
                          <a:spcPts val="800"/>
                        </a:spcAft>
                      </a:pPr>
                      <a:r>
                        <a:rPr lang="en-US" sz="1600" b="1">
                          <a:effectLst/>
                        </a:rPr>
                        <a:t> </a:t>
                      </a:r>
                      <a:endParaRPr lang="en-GB" sz="16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800"/>
                        </a:spcAft>
                      </a:pPr>
                      <a:r>
                        <a:rPr lang="en-US" sz="1600" b="1">
                          <a:effectLst/>
                        </a:rPr>
                        <a:t> </a:t>
                      </a:r>
                      <a:endParaRPr lang="en-GB" sz="16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800"/>
                        </a:spcAft>
                      </a:pPr>
                      <a:r>
                        <a:rPr lang="en-US" sz="1600" b="1">
                          <a:effectLst/>
                        </a:rPr>
                        <a:t> </a:t>
                      </a:r>
                      <a:endParaRPr lang="en-GB" sz="16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800"/>
                        </a:spcAft>
                      </a:pPr>
                      <a:r>
                        <a:rPr lang="en-US" sz="1600" b="1">
                          <a:effectLst/>
                        </a:rPr>
                        <a:t> </a:t>
                      </a:r>
                      <a:endParaRPr lang="en-GB" sz="16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800"/>
                        </a:spcAft>
                      </a:pPr>
                      <a:r>
                        <a:rPr lang="en-US" sz="1600" b="1">
                          <a:effectLst/>
                        </a:rPr>
                        <a:t> </a:t>
                      </a:r>
                      <a:endParaRPr lang="en-GB" sz="16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800"/>
                        </a:spcAft>
                      </a:pPr>
                      <a:r>
                        <a:rPr lang="en-US" sz="1600" b="1">
                          <a:effectLst/>
                        </a:rPr>
                        <a:t> </a:t>
                      </a:r>
                      <a:endParaRPr lang="en-GB" sz="16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800"/>
                        </a:spcAft>
                      </a:pPr>
                      <a:r>
                        <a:rPr lang="en-US" sz="1600" b="1">
                          <a:effectLst/>
                        </a:rPr>
                        <a:t> </a:t>
                      </a:r>
                      <a:endParaRPr lang="en-GB" sz="16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823596076"/>
                  </a:ext>
                </a:extLst>
              </a:tr>
              <a:tr h="330704">
                <a:tc>
                  <a:txBody>
                    <a:bodyPr/>
                    <a:lstStyle/>
                    <a:p>
                      <a:pPr algn="just">
                        <a:lnSpc>
                          <a:spcPct val="107000"/>
                        </a:lnSpc>
                        <a:spcAft>
                          <a:spcPts val="800"/>
                        </a:spcAft>
                      </a:pPr>
                      <a:r>
                        <a:rPr lang="en-US" sz="1600" b="1">
                          <a:effectLst/>
                        </a:rPr>
                        <a:t>Work Force Nutrition </a:t>
                      </a:r>
                      <a:endParaRPr lang="en-GB" sz="16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800"/>
                        </a:spcAft>
                      </a:pPr>
                      <a:r>
                        <a:rPr lang="en-US" sz="1600" b="1">
                          <a:effectLst/>
                        </a:rPr>
                        <a:t>314506</a:t>
                      </a:r>
                      <a:endParaRPr lang="en-GB" sz="16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800"/>
                        </a:spcAft>
                      </a:pPr>
                      <a:r>
                        <a:rPr lang="en-US" sz="1600" b="1">
                          <a:effectLst/>
                        </a:rPr>
                        <a:t>162656</a:t>
                      </a:r>
                      <a:endParaRPr lang="en-GB" sz="16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800"/>
                        </a:spcAft>
                      </a:pPr>
                      <a:r>
                        <a:rPr lang="en-US" sz="1600" b="1">
                          <a:effectLst/>
                        </a:rPr>
                        <a:t>138556</a:t>
                      </a:r>
                      <a:endParaRPr lang="en-GB" sz="16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800"/>
                        </a:spcAft>
                      </a:pPr>
                      <a:r>
                        <a:rPr lang="en-US" sz="1600" b="1">
                          <a:effectLst/>
                        </a:rPr>
                        <a:t>238556</a:t>
                      </a:r>
                      <a:endParaRPr lang="en-GB" sz="16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800"/>
                        </a:spcAft>
                      </a:pPr>
                      <a:r>
                        <a:rPr lang="en-US" sz="1600" b="1">
                          <a:effectLst/>
                        </a:rPr>
                        <a:t>238556</a:t>
                      </a:r>
                      <a:endParaRPr lang="en-GB" sz="16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800"/>
                        </a:spcAft>
                      </a:pPr>
                      <a:r>
                        <a:rPr lang="en-US" sz="1600" b="1">
                          <a:effectLst/>
                        </a:rPr>
                        <a:t>1092830</a:t>
                      </a:r>
                      <a:endParaRPr lang="en-GB" sz="16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879645032"/>
                  </a:ext>
                </a:extLst>
              </a:tr>
              <a:tr h="330704">
                <a:tc>
                  <a:txBody>
                    <a:bodyPr/>
                    <a:lstStyle/>
                    <a:p>
                      <a:pPr algn="just">
                        <a:lnSpc>
                          <a:spcPct val="107000"/>
                        </a:lnSpc>
                        <a:spcAft>
                          <a:spcPts val="800"/>
                        </a:spcAft>
                      </a:pPr>
                      <a:r>
                        <a:rPr lang="en-US" sz="1600" b="1">
                          <a:effectLst/>
                        </a:rPr>
                        <a:t> </a:t>
                      </a:r>
                      <a:endParaRPr lang="en-GB" sz="16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800"/>
                        </a:spcAft>
                      </a:pPr>
                      <a:r>
                        <a:rPr lang="en-US" sz="1600" b="1">
                          <a:effectLst/>
                        </a:rPr>
                        <a:t> </a:t>
                      </a:r>
                      <a:endParaRPr lang="en-GB" sz="16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800"/>
                        </a:spcAft>
                      </a:pPr>
                      <a:r>
                        <a:rPr lang="en-US" sz="1600" b="1">
                          <a:effectLst/>
                        </a:rPr>
                        <a:t> </a:t>
                      </a:r>
                      <a:endParaRPr lang="en-GB" sz="16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800"/>
                        </a:spcAft>
                      </a:pPr>
                      <a:r>
                        <a:rPr lang="en-US" sz="1600" b="1">
                          <a:effectLst/>
                        </a:rPr>
                        <a:t> </a:t>
                      </a:r>
                      <a:endParaRPr lang="en-GB" sz="16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800"/>
                        </a:spcAft>
                      </a:pPr>
                      <a:r>
                        <a:rPr lang="en-US" sz="1600" b="1">
                          <a:effectLst/>
                        </a:rPr>
                        <a:t> </a:t>
                      </a:r>
                      <a:endParaRPr lang="en-GB" sz="16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800"/>
                        </a:spcAft>
                      </a:pPr>
                      <a:r>
                        <a:rPr lang="en-US" sz="1600" b="1">
                          <a:effectLst/>
                        </a:rPr>
                        <a:t> </a:t>
                      </a:r>
                      <a:endParaRPr lang="en-GB" sz="16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800"/>
                        </a:spcAft>
                      </a:pPr>
                      <a:r>
                        <a:rPr lang="en-US" sz="1600" b="1">
                          <a:effectLst/>
                        </a:rPr>
                        <a:t> </a:t>
                      </a:r>
                      <a:endParaRPr lang="en-GB" sz="16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874377289"/>
                  </a:ext>
                </a:extLst>
              </a:tr>
              <a:tr h="330704">
                <a:tc>
                  <a:txBody>
                    <a:bodyPr/>
                    <a:lstStyle/>
                    <a:p>
                      <a:pPr algn="just">
                        <a:lnSpc>
                          <a:spcPct val="107000"/>
                        </a:lnSpc>
                        <a:spcAft>
                          <a:spcPts val="800"/>
                        </a:spcAft>
                      </a:pPr>
                      <a:r>
                        <a:rPr lang="en-US" sz="1600" b="1">
                          <a:effectLst/>
                        </a:rPr>
                        <a:t>Policies and Advocacy </a:t>
                      </a:r>
                      <a:endParaRPr lang="en-GB" sz="16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800"/>
                        </a:spcAft>
                      </a:pPr>
                      <a:r>
                        <a:rPr lang="en-US" sz="1600" b="1">
                          <a:effectLst/>
                        </a:rPr>
                        <a:t>43800</a:t>
                      </a:r>
                      <a:endParaRPr lang="en-GB" sz="16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800"/>
                        </a:spcAft>
                      </a:pPr>
                      <a:r>
                        <a:rPr lang="en-US" sz="1600" b="1">
                          <a:effectLst/>
                        </a:rPr>
                        <a:t>124550</a:t>
                      </a:r>
                      <a:endParaRPr lang="en-GB" sz="16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800"/>
                        </a:spcAft>
                      </a:pPr>
                      <a:r>
                        <a:rPr lang="en-US" sz="1600" b="1">
                          <a:effectLst/>
                        </a:rPr>
                        <a:t>89550</a:t>
                      </a:r>
                      <a:endParaRPr lang="en-GB" sz="16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800"/>
                        </a:spcAft>
                      </a:pPr>
                      <a:r>
                        <a:rPr lang="en-US" sz="1600" b="1">
                          <a:effectLst/>
                        </a:rPr>
                        <a:t>84550</a:t>
                      </a:r>
                      <a:endParaRPr lang="en-GB" sz="16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800"/>
                        </a:spcAft>
                      </a:pPr>
                      <a:r>
                        <a:rPr lang="en-US" sz="1600" b="1">
                          <a:effectLst/>
                        </a:rPr>
                        <a:t>89550</a:t>
                      </a:r>
                      <a:endParaRPr lang="en-GB" sz="16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800"/>
                        </a:spcAft>
                      </a:pPr>
                      <a:r>
                        <a:rPr lang="en-US" sz="1600" b="1">
                          <a:effectLst/>
                        </a:rPr>
                        <a:t>432000</a:t>
                      </a:r>
                      <a:endParaRPr lang="en-GB" sz="16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900118633"/>
                  </a:ext>
                </a:extLst>
              </a:tr>
              <a:tr h="330704">
                <a:tc>
                  <a:txBody>
                    <a:bodyPr/>
                    <a:lstStyle/>
                    <a:p>
                      <a:pPr algn="just">
                        <a:lnSpc>
                          <a:spcPct val="107000"/>
                        </a:lnSpc>
                        <a:spcAft>
                          <a:spcPts val="800"/>
                        </a:spcAft>
                      </a:pPr>
                      <a:r>
                        <a:rPr lang="en-US" sz="1600" b="1">
                          <a:effectLst/>
                        </a:rPr>
                        <a:t> </a:t>
                      </a:r>
                      <a:endParaRPr lang="en-GB" sz="16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800"/>
                        </a:spcAft>
                      </a:pPr>
                      <a:r>
                        <a:rPr lang="en-US" sz="1600" b="1">
                          <a:effectLst/>
                        </a:rPr>
                        <a:t> </a:t>
                      </a:r>
                      <a:endParaRPr lang="en-GB" sz="16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800"/>
                        </a:spcAft>
                      </a:pPr>
                      <a:r>
                        <a:rPr lang="en-US" sz="1600" b="1">
                          <a:effectLst/>
                        </a:rPr>
                        <a:t> </a:t>
                      </a:r>
                      <a:endParaRPr lang="en-GB" sz="16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800"/>
                        </a:spcAft>
                      </a:pPr>
                      <a:r>
                        <a:rPr lang="en-US" sz="1600" b="1">
                          <a:effectLst/>
                        </a:rPr>
                        <a:t> </a:t>
                      </a:r>
                      <a:endParaRPr lang="en-GB" sz="16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800"/>
                        </a:spcAft>
                      </a:pPr>
                      <a:r>
                        <a:rPr lang="en-US" sz="1600" b="1">
                          <a:effectLst/>
                        </a:rPr>
                        <a:t> </a:t>
                      </a:r>
                      <a:endParaRPr lang="en-GB" sz="16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800"/>
                        </a:spcAft>
                      </a:pPr>
                      <a:r>
                        <a:rPr lang="en-US" sz="1600" b="1">
                          <a:effectLst/>
                        </a:rPr>
                        <a:t> </a:t>
                      </a:r>
                      <a:endParaRPr lang="en-GB" sz="16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800"/>
                        </a:spcAft>
                      </a:pPr>
                      <a:r>
                        <a:rPr lang="en-US" sz="1600" b="1">
                          <a:effectLst/>
                        </a:rPr>
                        <a:t> </a:t>
                      </a:r>
                      <a:endParaRPr lang="en-GB" sz="16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82534525"/>
                  </a:ext>
                </a:extLst>
              </a:tr>
              <a:tr h="330704">
                <a:tc>
                  <a:txBody>
                    <a:bodyPr/>
                    <a:lstStyle/>
                    <a:p>
                      <a:pPr algn="just">
                        <a:lnSpc>
                          <a:spcPct val="107000"/>
                        </a:lnSpc>
                        <a:spcAft>
                          <a:spcPts val="800"/>
                        </a:spcAft>
                      </a:pPr>
                      <a:r>
                        <a:rPr lang="en-US" sz="1600" b="1">
                          <a:effectLst/>
                        </a:rPr>
                        <a:t>Market and Demand </a:t>
                      </a:r>
                      <a:endParaRPr lang="en-GB" sz="16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800"/>
                        </a:spcAft>
                      </a:pPr>
                      <a:r>
                        <a:rPr lang="en-US" sz="1600" b="1">
                          <a:effectLst/>
                        </a:rPr>
                        <a:t>102000</a:t>
                      </a:r>
                      <a:endParaRPr lang="en-GB" sz="16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800"/>
                        </a:spcAft>
                      </a:pPr>
                      <a:r>
                        <a:rPr lang="en-US" sz="1600" b="1">
                          <a:effectLst/>
                        </a:rPr>
                        <a:t>201600</a:t>
                      </a:r>
                      <a:endParaRPr lang="en-GB" sz="16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800"/>
                        </a:spcAft>
                      </a:pPr>
                      <a:r>
                        <a:rPr lang="en-US" sz="1600" b="1">
                          <a:effectLst/>
                        </a:rPr>
                        <a:t>201600</a:t>
                      </a:r>
                      <a:endParaRPr lang="en-GB" sz="16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800"/>
                        </a:spcAft>
                      </a:pPr>
                      <a:r>
                        <a:rPr lang="en-US" sz="1600" b="1">
                          <a:effectLst/>
                        </a:rPr>
                        <a:t>201600</a:t>
                      </a:r>
                      <a:endParaRPr lang="en-GB" sz="16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800"/>
                        </a:spcAft>
                      </a:pPr>
                      <a:r>
                        <a:rPr lang="en-US" sz="1600" b="1">
                          <a:effectLst/>
                        </a:rPr>
                        <a:t>201600</a:t>
                      </a:r>
                      <a:endParaRPr lang="en-GB" sz="16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800"/>
                        </a:spcAft>
                      </a:pPr>
                      <a:r>
                        <a:rPr lang="en-US" sz="1600" b="1">
                          <a:effectLst/>
                        </a:rPr>
                        <a:t>908400</a:t>
                      </a:r>
                      <a:endParaRPr lang="en-GB" sz="16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168863175"/>
                  </a:ext>
                </a:extLst>
              </a:tr>
              <a:tr h="330704">
                <a:tc>
                  <a:txBody>
                    <a:bodyPr/>
                    <a:lstStyle/>
                    <a:p>
                      <a:pPr algn="just">
                        <a:lnSpc>
                          <a:spcPct val="107000"/>
                        </a:lnSpc>
                        <a:spcAft>
                          <a:spcPts val="800"/>
                        </a:spcAft>
                      </a:pPr>
                      <a:r>
                        <a:rPr lang="en-US" sz="1600" b="1">
                          <a:effectLst/>
                        </a:rPr>
                        <a:t> </a:t>
                      </a:r>
                      <a:endParaRPr lang="en-GB" sz="16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800"/>
                        </a:spcAft>
                      </a:pPr>
                      <a:r>
                        <a:rPr lang="en-US" sz="1600" b="1">
                          <a:effectLst/>
                        </a:rPr>
                        <a:t> </a:t>
                      </a:r>
                      <a:endParaRPr lang="en-GB" sz="16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800"/>
                        </a:spcAft>
                      </a:pPr>
                      <a:r>
                        <a:rPr lang="en-US" sz="1600" b="1">
                          <a:effectLst/>
                        </a:rPr>
                        <a:t> </a:t>
                      </a:r>
                      <a:endParaRPr lang="en-GB" sz="16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800"/>
                        </a:spcAft>
                      </a:pPr>
                      <a:r>
                        <a:rPr lang="en-US" sz="1600" b="1">
                          <a:effectLst/>
                        </a:rPr>
                        <a:t> </a:t>
                      </a:r>
                      <a:endParaRPr lang="en-GB" sz="16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800"/>
                        </a:spcAft>
                      </a:pPr>
                      <a:r>
                        <a:rPr lang="en-US" sz="1600" b="1">
                          <a:effectLst/>
                        </a:rPr>
                        <a:t> </a:t>
                      </a:r>
                      <a:endParaRPr lang="en-GB" sz="16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800"/>
                        </a:spcAft>
                      </a:pPr>
                      <a:r>
                        <a:rPr lang="en-US" sz="1600" b="1">
                          <a:effectLst/>
                        </a:rPr>
                        <a:t> </a:t>
                      </a:r>
                      <a:endParaRPr lang="en-GB" sz="16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800"/>
                        </a:spcAft>
                      </a:pPr>
                      <a:r>
                        <a:rPr lang="en-US" sz="1600" b="1">
                          <a:effectLst/>
                        </a:rPr>
                        <a:t> </a:t>
                      </a:r>
                      <a:endParaRPr lang="en-GB" sz="16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346219117"/>
                  </a:ext>
                </a:extLst>
              </a:tr>
              <a:tr h="1022649">
                <a:tc>
                  <a:txBody>
                    <a:bodyPr/>
                    <a:lstStyle/>
                    <a:p>
                      <a:pPr algn="just">
                        <a:lnSpc>
                          <a:spcPct val="107000"/>
                        </a:lnSpc>
                        <a:spcAft>
                          <a:spcPts val="800"/>
                        </a:spcAft>
                      </a:pPr>
                      <a:r>
                        <a:rPr lang="en-US" sz="1600" b="1" dirty="0">
                          <a:effectLst/>
                        </a:rPr>
                        <a:t>Total/year</a:t>
                      </a:r>
                      <a:endParaRPr lang="en-GB" sz="16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800"/>
                        </a:spcAft>
                      </a:pPr>
                      <a:r>
                        <a:rPr lang="en-US" sz="1600" b="1" dirty="0">
                          <a:effectLst/>
                        </a:rPr>
                        <a:t>614831</a:t>
                      </a:r>
                      <a:endParaRPr lang="en-GB" sz="16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800"/>
                        </a:spcAft>
                      </a:pPr>
                      <a:r>
                        <a:rPr lang="en-US" sz="1600" b="1" dirty="0">
                          <a:effectLst/>
                        </a:rPr>
                        <a:t>892531</a:t>
                      </a:r>
                      <a:endParaRPr lang="en-GB" sz="16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800"/>
                        </a:spcAft>
                      </a:pPr>
                      <a:r>
                        <a:rPr lang="en-US" sz="1600" b="1">
                          <a:effectLst/>
                        </a:rPr>
                        <a:t>822431</a:t>
                      </a:r>
                      <a:endParaRPr lang="en-GB" sz="16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800"/>
                        </a:spcAft>
                      </a:pPr>
                      <a:r>
                        <a:rPr lang="en-US" sz="1600" b="1">
                          <a:effectLst/>
                        </a:rPr>
                        <a:t>917431</a:t>
                      </a:r>
                      <a:endParaRPr lang="en-GB" sz="16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800"/>
                        </a:spcAft>
                      </a:pPr>
                      <a:r>
                        <a:rPr lang="en-US" sz="1600" b="1">
                          <a:effectLst/>
                        </a:rPr>
                        <a:t>922431</a:t>
                      </a:r>
                      <a:endParaRPr lang="en-GB" sz="16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800"/>
                        </a:spcAft>
                      </a:pPr>
                      <a:r>
                        <a:rPr lang="en-US" sz="1600" b="1" dirty="0">
                          <a:effectLst/>
                        </a:rPr>
                        <a:t>4,169,655 (GRAND TOTAL) </a:t>
                      </a:r>
                      <a:endParaRPr lang="en-GB" sz="16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496095383"/>
                  </a:ext>
                </a:extLst>
              </a:tr>
            </a:tbl>
          </a:graphicData>
        </a:graphic>
      </p:graphicFrame>
    </p:spTree>
    <p:extLst>
      <p:ext uri="{BB962C8B-B14F-4D97-AF65-F5344CB8AC3E}">
        <p14:creationId xmlns:p14="http://schemas.microsoft.com/office/powerpoint/2010/main" val="37156557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2416B-329D-4CDE-82F0-B91CB5D198D9}"/>
              </a:ext>
            </a:extLst>
          </p:cNvPr>
          <p:cNvSpPr>
            <a:spLocks noGrp="1"/>
          </p:cNvSpPr>
          <p:nvPr>
            <p:ph type="title"/>
          </p:nvPr>
        </p:nvSpPr>
        <p:spPr>
          <a:xfrm>
            <a:off x="838200" y="365125"/>
            <a:ext cx="10515600" cy="739775"/>
          </a:xfrm>
        </p:spPr>
        <p:txBody>
          <a:bodyPr>
            <a:normAutofit/>
          </a:bodyPr>
          <a:lstStyle/>
          <a:p>
            <a:r>
              <a:rPr lang="en-US" sz="3200" b="1" dirty="0">
                <a:effectLst/>
                <a:latin typeface="Times New Roman" panose="02020603050405020304" pitchFamily="18" charset="0"/>
                <a:ea typeface="Times New Roman" panose="02020603050405020304" pitchFamily="18" charset="0"/>
              </a:rPr>
              <a:t>SBN strategy in the context of Covid-19</a:t>
            </a:r>
            <a:endParaRPr lang="en-GB" sz="3200" dirty="0"/>
          </a:p>
        </p:txBody>
      </p:sp>
      <p:sp>
        <p:nvSpPr>
          <p:cNvPr id="3" name="Content Placeholder 2">
            <a:extLst>
              <a:ext uri="{FF2B5EF4-FFF2-40B4-BE49-F238E27FC236}">
                <a16:creationId xmlns:a16="http://schemas.microsoft.com/office/drawing/2014/main" id="{91842725-88C0-4711-997F-4602AD29F575}"/>
              </a:ext>
            </a:extLst>
          </p:cNvPr>
          <p:cNvSpPr>
            <a:spLocks noGrp="1"/>
          </p:cNvSpPr>
          <p:nvPr>
            <p:ph idx="1"/>
          </p:nvPr>
        </p:nvSpPr>
        <p:spPr>
          <a:xfrm>
            <a:off x="838200" y="1346200"/>
            <a:ext cx="10515600" cy="4830763"/>
          </a:xfrm>
        </p:spPr>
        <p:txBody>
          <a:bodyPr>
            <a:normAutofit lnSpcReduction="10000"/>
          </a:bodyPr>
          <a:lstStyle/>
          <a:p>
            <a:pPr algn="just"/>
            <a:r>
              <a:rPr lang="en-US" dirty="0">
                <a:latin typeface="Calibri-Light"/>
              </a:rPr>
              <a:t>The strategy recognizes the fact that COVID-19 has posed a huge burden to not only an already weakened health system in Kenya but also presents adverse effects on businesses with most MSMEs struggling to stay afloat</a:t>
            </a:r>
          </a:p>
          <a:p>
            <a:pPr algn="just"/>
            <a:r>
              <a:rPr lang="en-US" dirty="0">
                <a:latin typeface="Calibri-Light"/>
              </a:rPr>
              <a:t>Poor diet is believed to be  responsible for the increased burden of disease with secondary effects of increased food prices and food shortages </a:t>
            </a:r>
          </a:p>
          <a:p>
            <a:pPr algn="just"/>
            <a:r>
              <a:rPr lang="en-US" dirty="0">
                <a:latin typeface="Calibri-Light"/>
              </a:rPr>
              <a:t>This strategy provides a framework for mitigating the collapse of food systems by supporting food businesses and the value chain companies while at the same time strengthening equitable policy responses that can be delivered in short and long term to support continuity and protect key players in food systems in Kenya</a:t>
            </a:r>
            <a:endParaRPr lang="en-GB" dirty="0">
              <a:latin typeface="Calibri-Light"/>
            </a:endParaRPr>
          </a:p>
        </p:txBody>
      </p:sp>
    </p:spTree>
    <p:extLst>
      <p:ext uri="{BB962C8B-B14F-4D97-AF65-F5344CB8AC3E}">
        <p14:creationId xmlns:p14="http://schemas.microsoft.com/office/powerpoint/2010/main" val="970154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Placeholder 14">
            <a:extLst>
              <a:ext uri="{FF2B5EF4-FFF2-40B4-BE49-F238E27FC236}">
                <a16:creationId xmlns:a16="http://schemas.microsoft.com/office/drawing/2014/main" id="{AA194A72-E055-4213-A14F-F579DB7E8D3C}"/>
              </a:ext>
            </a:extLst>
          </p:cNvPr>
          <p:cNvPicPr>
            <a:picLocks noChangeAspect="1"/>
          </p:cNvPicPr>
          <p:nvPr/>
        </p:nvPicPr>
        <p:blipFill>
          <a:blip r:embed="rId3"/>
          <a:stretch>
            <a:fillRect/>
          </a:stretch>
        </p:blipFill>
        <p:spPr>
          <a:xfrm>
            <a:off x="5404140" y="3260232"/>
            <a:ext cx="1992609" cy="850179"/>
          </a:xfrm>
          <a:prstGeom prst="rect">
            <a:avLst/>
          </a:prstGeom>
        </p:spPr>
      </p:pic>
      <p:sp>
        <p:nvSpPr>
          <p:cNvPr id="7" name="Title 1">
            <a:extLst>
              <a:ext uri="{FF2B5EF4-FFF2-40B4-BE49-F238E27FC236}">
                <a16:creationId xmlns:a16="http://schemas.microsoft.com/office/drawing/2014/main" id="{E62254DE-CEE6-4AAB-8BBA-97920DD2C80E}"/>
              </a:ext>
            </a:extLst>
          </p:cNvPr>
          <p:cNvSpPr txBox="1">
            <a:spLocks/>
          </p:cNvSpPr>
          <p:nvPr/>
        </p:nvSpPr>
        <p:spPr>
          <a:xfrm>
            <a:off x="1847458" y="367728"/>
            <a:ext cx="8506217" cy="698315"/>
          </a:xfrm>
          <a:prstGeom prst="rect">
            <a:avLst/>
          </a:prstGeom>
        </p:spPr>
        <p:txBody>
          <a:bodyPr/>
          <a:lstStyle>
            <a:lvl1pPr algn="ctr" defTabSz="457200" rtl="0" eaLnBrk="1" latinLnBrk="0" hangingPunct="1">
              <a:spcBef>
                <a:spcPct val="0"/>
              </a:spcBef>
              <a:buNone/>
              <a:defRPr sz="4400" kern="1200">
                <a:solidFill>
                  <a:schemeClr val="tx1"/>
                </a:solidFill>
                <a:latin typeface="Arial"/>
                <a:ea typeface="+mj-ea"/>
                <a:cs typeface="Arial"/>
              </a:defRPr>
            </a:lvl1pPr>
          </a:lstStyle>
          <a:p>
            <a:r>
              <a:rPr lang="en-US" dirty="0">
                <a:solidFill>
                  <a:srgbClr val="253746"/>
                </a:solidFill>
                <a:latin typeface="Helvetica" panose="020B0604020202020204" pitchFamily="34" charset="0"/>
                <a:cs typeface="Helvetica" panose="020B0604020202020204" pitchFamily="34" charset="0"/>
              </a:rPr>
              <a:t>SBN Secretariat </a:t>
            </a:r>
          </a:p>
        </p:txBody>
      </p:sp>
      <p:pic>
        <p:nvPicPr>
          <p:cNvPr id="8" name="Picture 30" descr="Image result for world food programm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26481" y="1840093"/>
            <a:ext cx="1157758" cy="115775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8" descr="Image result for gain nutritio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14272" y="1862249"/>
            <a:ext cx="1157758" cy="115775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4" descr="Related imag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35164" y="1761115"/>
            <a:ext cx="972140" cy="913896"/>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1741189" y="2900891"/>
            <a:ext cx="2077749" cy="1200331"/>
          </a:xfrm>
          <a:prstGeom prst="rect">
            <a:avLst/>
          </a:prstGeom>
          <a:noFill/>
        </p:spPr>
        <p:txBody>
          <a:bodyPr wrap="square" rtlCol="0">
            <a:spAutoFit/>
          </a:bodyPr>
          <a:lstStyle/>
          <a:p>
            <a:pPr marL="128588" indent="-128588" defTabSz="685800">
              <a:buFont typeface="Arial" panose="020B0604020202020204" pitchFamily="34" charset="0"/>
              <a:buChar char="•"/>
            </a:pPr>
            <a:r>
              <a:rPr lang="en-US" dirty="0">
                <a:solidFill>
                  <a:prstClr val="black"/>
                </a:solidFill>
                <a:latin typeface="Helvetica" panose="020B0604020202020204" pitchFamily="34" charset="0"/>
                <a:cs typeface="Helvetica" panose="020B0604020202020204" pitchFamily="34" charset="0"/>
              </a:rPr>
              <a:t>Health </a:t>
            </a:r>
          </a:p>
          <a:p>
            <a:pPr marL="128588" indent="-128588" defTabSz="685800">
              <a:buFont typeface="Arial" panose="020B0604020202020204" pitchFamily="34" charset="0"/>
              <a:buChar char="•"/>
            </a:pPr>
            <a:r>
              <a:rPr lang="en-US" dirty="0">
                <a:solidFill>
                  <a:prstClr val="black"/>
                </a:solidFill>
                <a:latin typeface="Helvetica" panose="020B0604020202020204" pitchFamily="34" charset="0"/>
                <a:cs typeface="Helvetica" panose="020B0604020202020204" pitchFamily="34" charset="0"/>
              </a:rPr>
              <a:t>Agriculture</a:t>
            </a:r>
          </a:p>
          <a:p>
            <a:pPr marL="128588" indent="-128588" defTabSz="685800">
              <a:buFont typeface="Arial" panose="020B0604020202020204" pitchFamily="34" charset="0"/>
              <a:buChar char="•"/>
            </a:pPr>
            <a:r>
              <a:rPr lang="en-US" dirty="0">
                <a:solidFill>
                  <a:prstClr val="black"/>
                </a:solidFill>
                <a:latin typeface="Helvetica" panose="020B0604020202020204" pitchFamily="34" charset="0"/>
                <a:cs typeface="Helvetica" panose="020B0604020202020204" pitchFamily="34" charset="0"/>
              </a:rPr>
              <a:t>Industry, Trade &amp;  Cooperatives </a:t>
            </a:r>
          </a:p>
        </p:txBody>
      </p:sp>
      <p:pic>
        <p:nvPicPr>
          <p:cNvPr id="12" name="Picture 28" descr="Image result for FAO"/>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831402" y="1880233"/>
            <a:ext cx="1091703" cy="97054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a:blip r:embed="rId8"/>
          <a:stretch>
            <a:fillRect/>
          </a:stretch>
        </p:blipFill>
        <p:spPr>
          <a:xfrm>
            <a:off x="8184902" y="3178173"/>
            <a:ext cx="3270865" cy="850179"/>
          </a:xfrm>
          <a:prstGeom prst="rect">
            <a:avLst/>
          </a:prstGeom>
        </p:spPr>
      </p:pic>
      <p:pic>
        <p:nvPicPr>
          <p:cNvPr id="14" name="Picture 38" descr="Image result for KEPSA kenya"/>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064742" y="4354492"/>
            <a:ext cx="1120160" cy="106884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4" descr="Related image"/>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05971" y="4509859"/>
            <a:ext cx="998374" cy="952636"/>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8" descr="Image result for kENYA ASSOCIATION OF MANUFACTURES"/>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215167" y="4480167"/>
            <a:ext cx="1243656" cy="817493"/>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descr="Image result for unicef logo images">
            <a:extLst>
              <a:ext uri="{FF2B5EF4-FFF2-40B4-BE49-F238E27FC236}">
                <a16:creationId xmlns:a16="http://schemas.microsoft.com/office/drawing/2014/main" id="{235B0056-19A8-4076-8C38-5F6582191402}"/>
              </a:ext>
            </a:extLst>
          </p:cNvPr>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911841" y="1840093"/>
            <a:ext cx="1068596" cy="1078219"/>
          </a:xfrm>
          <a:prstGeom prst="rect">
            <a:avLst/>
          </a:prstGeom>
          <a:noFill/>
          <a:ln>
            <a:noFill/>
          </a:ln>
        </p:spPr>
      </p:pic>
      <p:pic>
        <p:nvPicPr>
          <p:cNvPr id="20" name="Picture 19" descr="Image result for kenya national chamber of commerce and industry">
            <a:extLst>
              <a:ext uri="{FF2B5EF4-FFF2-40B4-BE49-F238E27FC236}">
                <a16:creationId xmlns:a16="http://schemas.microsoft.com/office/drawing/2014/main" id="{A89DB321-156D-46BD-8353-0EF22E87F419}"/>
              </a:ext>
            </a:extLst>
          </p:cNvPr>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107304" y="4417568"/>
            <a:ext cx="1417237" cy="1140051"/>
          </a:xfrm>
          <a:prstGeom prst="rect">
            <a:avLst/>
          </a:prstGeom>
          <a:noFill/>
          <a:ln>
            <a:noFill/>
          </a:ln>
        </p:spPr>
      </p:pic>
      <p:pic>
        <p:nvPicPr>
          <p:cNvPr id="21" name="Picture 20">
            <a:extLst>
              <a:ext uri="{FF2B5EF4-FFF2-40B4-BE49-F238E27FC236}">
                <a16:creationId xmlns:a16="http://schemas.microsoft.com/office/drawing/2014/main" id="{E9C0860C-134C-4232-A930-AFB07BD1C5F8}"/>
              </a:ext>
            </a:extLst>
          </p:cNvPr>
          <p:cNvPicPr/>
          <p:nvPr/>
        </p:nvPicPr>
        <p:blipFill>
          <a:blip r:embed="rId14" cstate="print">
            <a:extLst>
              <a:ext uri="{28A0092B-C50C-407E-A947-70E740481C1C}">
                <a14:useLocalDpi xmlns:a14="http://schemas.microsoft.com/office/drawing/2010/main" val="0"/>
              </a:ext>
            </a:extLst>
          </a:blip>
          <a:srcRect t="14659" b="16174"/>
          <a:stretch>
            <a:fillRect/>
          </a:stretch>
        </p:blipFill>
        <p:spPr bwMode="auto">
          <a:xfrm>
            <a:off x="8875528" y="4641035"/>
            <a:ext cx="1786255" cy="800100"/>
          </a:xfrm>
          <a:prstGeom prst="rect">
            <a:avLst/>
          </a:prstGeom>
          <a:noFill/>
          <a:ln>
            <a:noFill/>
          </a:ln>
        </p:spPr>
      </p:pic>
    </p:spTree>
    <p:extLst>
      <p:ext uri="{BB962C8B-B14F-4D97-AF65-F5344CB8AC3E}">
        <p14:creationId xmlns:p14="http://schemas.microsoft.com/office/powerpoint/2010/main" val="3462372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A169D286-F4D7-4C8B-A6BD-D05384C7F1D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Freeform 6">
            <a:extLst>
              <a:ext uri="{FF2B5EF4-FFF2-40B4-BE49-F238E27FC236}">
                <a16:creationId xmlns:a16="http://schemas.microsoft.com/office/drawing/2014/main" id="{39E8235E-135E-4261-8F54-2B316E493C4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610728"/>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7">
            <a:extLst>
              <a:ext uri="{FF2B5EF4-FFF2-40B4-BE49-F238E27FC236}">
                <a16:creationId xmlns:a16="http://schemas.microsoft.com/office/drawing/2014/main" id="{D4ED8EC3-4D57-4620-93CE-4E6661F09A3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343079"/>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Freeform: Shape 14">
            <a:extLst>
              <a:ext uri="{FF2B5EF4-FFF2-40B4-BE49-F238E27FC236}">
                <a16:creationId xmlns:a16="http://schemas.microsoft.com/office/drawing/2014/main" id="{83BCB34A-2F40-4F41-8488-A134C1C155B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5" y="340424"/>
            <a:ext cx="4630139" cy="5265795"/>
          </a:xfrm>
          <a:custGeom>
            <a:avLst/>
            <a:gdLst>
              <a:gd name="connsiteX0" fmla="*/ 0 w 4630139"/>
              <a:gd name="connsiteY0" fmla="*/ 0 h 5265795"/>
              <a:gd name="connsiteX1" fmla="*/ 4630139 w 4630139"/>
              <a:gd name="connsiteY1" fmla="*/ 0 h 5265795"/>
              <a:gd name="connsiteX2" fmla="*/ 4630139 w 4630139"/>
              <a:gd name="connsiteY2" fmla="*/ 5265795 h 5265795"/>
              <a:gd name="connsiteX3" fmla="*/ 0 w 4630139"/>
              <a:gd name="connsiteY3" fmla="*/ 5265795 h 5265795"/>
            </a:gdLst>
            <a:ahLst/>
            <a:cxnLst>
              <a:cxn ang="0">
                <a:pos x="connsiteX0" y="connsiteY0"/>
              </a:cxn>
              <a:cxn ang="0">
                <a:pos x="connsiteX1" y="connsiteY1"/>
              </a:cxn>
              <a:cxn ang="0">
                <a:pos x="connsiteX2" y="connsiteY2"/>
              </a:cxn>
              <a:cxn ang="0">
                <a:pos x="connsiteX3" y="connsiteY3"/>
              </a:cxn>
            </a:cxnLst>
            <a:rect l="l" t="t" r="r" b="b"/>
            <a:pathLst>
              <a:path w="4630139" h="5265795">
                <a:moveTo>
                  <a:pt x="0" y="0"/>
                </a:moveTo>
                <a:lnTo>
                  <a:pt x="4630139" y="0"/>
                </a:lnTo>
                <a:lnTo>
                  <a:pt x="4630139" y="5265795"/>
                </a:lnTo>
                <a:lnTo>
                  <a:pt x="0" y="526579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Freeform: Shape 16">
            <a:extLst>
              <a:ext uri="{FF2B5EF4-FFF2-40B4-BE49-F238E27FC236}">
                <a16:creationId xmlns:a16="http://schemas.microsoft.com/office/drawing/2014/main" id="{F78382DC-4207-465E-B379-1E16448AA22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1780" y="1071563"/>
            <a:ext cx="7290218" cy="5242298"/>
          </a:xfrm>
          <a:custGeom>
            <a:avLst/>
            <a:gdLst>
              <a:gd name="connsiteX0" fmla="*/ 0 w 7290218"/>
              <a:gd name="connsiteY0" fmla="*/ 0 h 5242298"/>
              <a:gd name="connsiteX1" fmla="*/ 7290218 w 7290218"/>
              <a:gd name="connsiteY1" fmla="*/ 0 h 5242298"/>
              <a:gd name="connsiteX2" fmla="*/ 7290218 w 7290218"/>
              <a:gd name="connsiteY2" fmla="*/ 5242298 h 5242298"/>
              <a:gd name="connsiteX3" fmla="*/ 0 w 7290218"/>
              <a:gd name="connsiteY3" fmla="*/ 5242298 h 5242298"/>
            </a:gdLst>
            <a:ahLst/>
            <a:cxnLst>
              <a:cxn ang="0">
                <a:pos x="connsiteX0" y="connsiteY0"/>
              </a:cxn>
              <a:cxn ang="0">
                <a:pos x="connsiteX1" y="connsiteY1"/>
              </a:cxn>
              <a:cxn ang="0">
                <a:pos x="connsiteX2" y="connsiteY2"/>
              </a:cxn>
              <a:cxn ang="0">
                <a:pos x="connsiteX3" y="connsiteY3"/>
              </a:cxn>
            </a:cxnLst>
            <a:rect l="l" t="t" r="r" b="b"/>
            <a:pathLst>
              <a:path w="7290218" h="5242298">
                <a:moveTo>
                  <a:pt x="0" y="0"/>
                </a:moveTo>
                <a:lnTo>
                  <a:pt x="7290218" y="0"/>
                </a:lnTo>
                <a:lnTo>
                  <a:pt x="7290218" y="5242298"/>
                </a:lnTo>
                <a:lnTo>
                  <a:pt x="0" y="5242298"/>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Rectangle 1">
            <a:extLst>
              <a:ext uri="{FF2B5EF4-FFF2-40B4-BE49-F238E27FC236}">
                <a16:creationId xmlns:a16="http://schemas.microsoft.com/office/drawing/2014/main" id="{0816AE2A-EB02-4C36-8442-EB5BF71C3461}"/>
              </a:ext>
            </a:extLst>
          </p:cNvPr>
          <p:cNvSpPr/>
          <p:nvPr/>
        </p:nvSpPr>
        <p:spPr>
          <a:xfrm>
            <a:off x="193040" y="2681380"/>
            <a:ext cx="4297680" cy="92333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Calibri"/>
                <a:ea typeface="+mn-ea"/>
                <a:cs typeface="+mn-cs"/>
              </a:rPr>
              <a:t>THANK YOU</a:t>
            </a:r>
            <a:endParaRPr kumimoji="0" lang="en-US" sz="2400" b="1" i="0" u="none" strike="noStrike" kern="0" cap="none" spc="0" normalizeH="0" baseline="0" noProof="0" dirty="0">
              <a:ln>
                <a:noFill/>
              </a:ln>
              <a:solidFill>
                <a:prstClr val="white"/>
              </a:solidFill>
              <a:effectLst/>
              <a:uLnTx/>
              <a:uFillTx/>
              <a:latin typeface="Calibri"/>
              <a:ea typeface="+mn-ea"/>
              <a:cs typeface="+mn-cs"/>
            </a:endParaRPr>
          </a:p>
        </p:txBody>
      </p:sp>
      <p:sp>
        <p:nvSpPr>
          <p:cNvPr id="9" name="Subtitle 4">
            <a:extLst>
              <a:ext uri="{FF2B5EF4-FFF2-40B4-BE49-F238E27FC236}">
                <a16:creationId xmlns:a16="http://schemas.microsoft.com/office/drawing/2014/main" id="{ECF6C4FE-D658-44A9-A842-8446B6FFFA92}"/>
              </a:ext>
            </a:extLst>
          </p:cNvPr>
          <p:cNvSpPr txBox="1">
            <a:spLocks/>
          </p:cNvSpPr>
          <p:nvPr/>
        </p:nvSpPr>
        <p:spPr>
          <a:xfrm>
            <a:off x="6050314" y="5268618"/>
            <a:ext cx="5987263" cy="104524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0" i="0" u="none" strike="noStrike" kern="1200" cap="none" spc="0" normalizeH="0" baseline="0" noProof="0">
                <a:ln>
                  <a:noFill/>
                </a:ln>
                <a:solidFill>
                  <a:schemeClr val="bg1"/>
                </a:solidFill>
                <a:effectLst/>
                <a:uLnTx/>
                <a:uFillTx/>
                <a:latin typeface="Calibri" panose="020F0502020204030204"/>
                <a:ea typeface="+mn-ea"/>
                <a:cs typeface="+mn-cs"/>
              </a:rPr>
              <a:t>For more information;  </a:t>
            </a:r>
            <a:r>
              <a:rPr kumimoji="0" lang="en-GB" sz="2400" b="0" i="0" u="none" strike="noStrike" kern="1200" cap="none" spc="0" normalizeH="0" baseline="0" noProof="0">
                <a:ln>
                  <a:noFill/>
                </a:ln>
                <a:solidFill>
                  <a:schemeClr val="bg1"/>
                </a:solidFill>
                <a:effectLst/>
                <a:uLnTx/>
                <a:uFillTx/>
                <a:latin typeface="Calibri" panose="020F0502020204030204"/>
                <a:ea typeface="+mn-ea"/>
                <a:cs typeface="+mn-cs"/>
                <a:hlinkClick r:id="rId2">
                  <a:extLst>
                    <a:ext uri="{A12FA001-AC4F-418D-AE19-62706E023703}">
                      <ahyp:hlinkClr xmlns:ahyp="http://schemas.microsoft.com/office/drawing/2018/hyperlinkcolor" xmlns="" val="tx"/>
                    </a:ext>
                  </a:extLst>
                </a:hlinkClick>
              </a:rPr>
              <a:t>sunbusinessnetworkkenya@gmail.com</a:t>
            </a:r>
            <a:endParaRPr kumimoji="0" lang="en-GB" sz="2400" b="0" i="0" u="none" strike="noStrike" kern="1200" cap="none" spc="0" normalizeH="0" baseline="0" noProof="0">
              <a:ln>
                <a:noFill/>
              </a:ln>
              <a:solidFill>
                <a:schemeClr val="bg1"/>
              </a:solidFill>
              <a:effectLst/>
              <a:uLnTx/>
              <a:uFillTx/>
              <a:latin typeface="Calibri" panose="020F0502020204030204"/>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400" b="0"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294A649A-84DF-4485-AD39-D89DEFD8B799}"/>
              </a:ext>
            </a:extLst>
          </p:cNvPr>
          <p:cNvPicPr>
            <a:picLocks noChangeAspect="1"/>
          </p:cNvPicPr>
          <p:nvPr/>
        </p:nvPicPr>
        <p:blipFill>
          <a:blip r:embed="rId3"/>
          <a:stretch>
            <a:fillRect/>
          </a:stretch>
        </p:blipFill>
        <p:spPr>
          <a:xfrm>
            <a:off x="5661398" y="1346520"/>
            <a:ext cx="5814986" cy="3768819"/>
          </a:xfrm>
          <a:prstGeom prst="rect">
            <a:avLst/>
          </a:prstGeom>
        </p:spPr>
      </p:pic>
    </p:spTree>
    <p:extLst>
      <p:ext uri="{BB962C8B-B14F-4D97-AF65-F5344CB8AC3E}">
        <p14:creationId xmlns:p14="http://schemas.microsoft.com/office/powerpoint/2010/main" val="34874396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descr="Image result for sun business network">
            <a:extLst>
              <a:ext uri="{FF2B5EF4-FFF2-40B4-BE49-F238E27FC236}">
                <a16:creationId xmlns:a16="http://schemas.microsoft.com/office/drawing/2014/main" id="{055C7292-6034-4956-B15C-11A728E1AE7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76112" y="6217750"/>
            <a:ext cx="2449311" cy="491600"/>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a:extLst>
              <a:ext uri="{FF2B5EF4-FFF2-40B4-BE49-F238E27FC236}">
                <a16:creationId xmlns:a16="http://schemas.microsoft.com/office/drawing/2014/main" id="{E4ED10BE-6F3D-4C05-A2FF-E5B9063D4BEA}"/>
              </a:ext>
            </a:extLst>
          </p:cNvPr>
          <p:cNvSpPr/>
          <p:nvPr/>
        </p:nvSpPr>
        <p:spPr>
          <a:xfrm flipV="1">
            <a:off x="0" y="6070643"/>
            <a:ext cx="12192000" cy="127541"/>
          </a:xfrm>
          <a:prstGeom prst="rect">
            <a:avLst/>
          </a:prstGeom>
          <a:solidFill>
            <a:srgbClr val="F582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8" name="Title 1">
            <a:extLst>
              <a:ext uri="{FF2B5EF4-FFF2-40B4-BE49-F238E27FC236}">
                <a16:creationId xmlns:a16="http://schemas.microsoft.com/office/drawing/2014/main" id="{8F2352BC-365C-49C9-8F29-A31F8C02F6AA}"/>
              </a:ext>
            </a:extLst>
          </p:cNvPr>
          <p:cNvSpPr>
            <a:spLocks noGrp="1"/>
          </p:cNvSpPr>
          <p:nvPr>
            <p:ph type="title"/>
          </p:nvPr>
        </p:nvSpPr>
        <p:spPr>
          <a:xfrm>
            <a:off x="838200" y="180475"/>
            <a:ext cx="10515600" cy="589546"/>
          </a:xfrm>
        </p:spPr>
        <p:txBody>
          <a:bodyPr>
            <a:normAutofit fontScale="90000"/>
          </a:bodyPr>
          <a:lstStyle/>
          <a:p>
            <a:r>
              <a:rPr lang="en-GB" b="1" dirty="0"/>
              <a:t>What is SUN Business Movement?</a:t>
            </a:r>
          </a:p>
        </p:txBody>
      </p:sp>
      <p:sp>
        <p:nvSpPr>
          <p:cNvPr id="10" name="Content Placeholder 2">
            <a:extLst>
              <a:ext uri="{FF2B5EF4-FFF2-40B4-BE49-F238E27FC236}">
                <a16:creationId xmlns:a16="http://schemas.microsoft.com/office/drawing/2014/main" id="{000D178B-779C-4DD3-83D7-7D5C5286D689}"/>
              </a:ext>
            </a:extLst>
          </p:cNvPr>
          <p:cNvSpPr>
            <a:spLocks noGrp="1"/>
          </p:cNvSpPr>
          <p:nvPr>
            <p:ph idx="1"/>
          </p:nvPr>
        </p:nvSpPr>
        <p:spPr>
          <a:xfrm>
            <a:off x="838200" y="770021"/>
            <a:ext cx="10515600" cy="5406943"/>
          </a:xfrm>
        </p:spPr>
        <p:txBody>
          <a:bodyPr>
            <a:noAutofit/>
          </a:bodyPr>
          <a:lstStyle/>
          <a:p>
            <a:pPr algn="just"/>
            <a:r>
              <a:rPr lang="en-GB" b="0" i="0" u="none" strike="noStrike" baseline="0" dirty="0">
                <a:latin typeface="Calibri-Light"/>
              </a:rPr>
              <a:t>The SUN Business Network (SBN) is the world’s leading private sector focused nutrition initiative: a neutral platform to foster partnerships and collaborations. </a:t>
            </a:r>
          </a:p>
          <a:p>
            <a:pPr algn="just"/>
            <a:r>
              <a:rPr lang="en-GB" b="0" i="0" u="none" strike="noStrike" baseline="0" dirty="0">
                <a:latin typeface="Calibri-Light"/>
              </a:rPr>
              <a:t>It aims to engage and mobilize business at a global and national level to act and invest responsibly and to innovate in responsible and sustainable actions </a:t>
            </a:r>
          </a:p>
          <a:p>
            <a:pPr algn="just"/>
            <a:r>
              <a:rPr lang="en-GB" dirty="0">
                <a:latin typeface="Calibri-Light"/>
              </a:rPr>
              <a:t>It focuses on </a:t>
            </a:r>
            <a:r>
              <a:rPr lang="en-GB" b="0" i="0" u="none" strike="noStrike" baseline="0" dirty="0">
                <a:latin typeface="Calibri-Light"/>
              </a:rPr>
              <a:t>emerging markets to improve the consumption of safe food and to make good nutrition more aspirational, accessible, affordable and available for all people</a:t>
            </a:r>
          </a:p>
        </p:txBody>
      </p:sp>
    </p:spTree>
    <p:extLst>
      <p:ext uri="{BB962C8B-B14F-4D97-AF65-F5344CB8AC3E}">
        <p14:creationId xmlns:p14="http://schemas.microsoft.com/office/powerpoint/2010/main" val="13924484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descr="Image result for sun business network">
            <a:extLst>
              <a:ext uri="{FF2B5EF4-FFF2-40B4-BE49-F238E27FC236}">
                <a16:creationId xmlns:a16="http://schemas.microsoft.com/office/drawing/2014/main" id="{055C7292-6034-4956-B15C-11A728E1AE7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76112" y="6217750"/>
            <a:ext cx="2449311" cy="491600"/>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a:extLst>
              <a:ext uri="{FF2B5EF4-FFF2-40B4-BE49-F238E27FC236}">
                <a16:creationId xmlns:a16="http://schemas.microsoft.com/office/drawing/2014/main" id="{E4ED10BE-6F3D-4C05-A2FF-E5B9063D4BEA}"/>
              </a:ext>
            </a:extLst>
          </p:cNvPr>
          <p:cNvSpPr/>
          <p:nvPr/>
        </p:nvSpPr>
        <p:spPr>
          <a:xfrm flipV="1">
            <a:off x="0" y="6070643"/>
            <a:ext cx="12192000" cy="127541"/>
          </a:xfrm>
          <a:prstGeom prst="rect">
            <a:avLst/>
          </a:prstGeom>
          <a:solidFill>
            <a:srgbClr val="F582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8" name="Title 1">
            <a:extLst>
              <a:ext uri="{FF2B5EF4-FFF2-40B4-BE49-F238E27FC236}">
                <a16:creationId xmlns:a16="http://schemas.microsoft.com/office/drawing/2014/main" id="{8F2352BC-365C-49C9-8F29-A31F8C02F6AA}"/>
              </a:ext>
            </a:extLst>
          </p:cNvPr>
          <p:cNvSpPr>
            <a:spLocks noGrp="1"/>
          </p:cNvSpPr>
          <p:nvPr>
            <p:ph type="title"/>
          </p:nvPr>
        </p:nvSpPr>
        <p:spPr>
          <a:xfrm>
            <a:off x="838200" y="180475"/>
            <a:ext cx="10515600" cy="589546"/>
          </a:xfrm>
        </p:spPr>
        <p:txBody>
          <a:bodyPr>
            <a:normAutofit fontScale="90000"/>
          </a:bodyPr>
          <a:lstStyle/>
          <a:p>
            <a:r>
              <a:rPr lang="en-GB" b="1" dirty="0"/>
              <a:t>What is SUN Business Movement?</a:t>
            </a:r>
          </a:p>
        </p:txBody>
      </p:sp>
      <p:sp>
        <p:nvSpPr>
          <p:cNvPr id="10" name="Content Placeholder 2">
            <a:extLst>
              <a:ext uri="{FF2B5EF4-FFF2-40B4-BE49-F238E27FC236}">
                <a16:creationId xmlns:a16="http://schemas.microsoft.com/office/drawing/2014/main" id="{000D178B-779C-4DD3-83D7-7D5C5286D689}"/>
              </a:ext>
            </a:extLst>
          </p:cNvPr>
          <p:cNvSpPr>
            <a:spLocks noGrp="1"/>
          </p:cNvSpPr>
          <p:nvPr>
            <p:ph idx="1"/>
          </p:nvPr>
        </p:nvSpPr>
        <p:spPr>
          <a:xfrm>
            <a:off x="838200" y="770021"/>
            <a:ext cx="10515600" cy="5406943"/>
          </a:xfrm>
        </p:spPr>
        <p:txBody>
          <a:bodyPr>
            <a:noAutofit/>
          </a:bodyPr>
          <a:lstStyle/>
          <a:p>
            <a:pPr algn="just"/>
            <a:r>
              <a:rPr lang="en-GB" b="0" i="0" u="none" strike="noStrike" baseline="0" dirty="0">
                <a:latin typeface="Calibri-Light"/>
              </a:rPr>
              <a:t>The SUN Business Network (SBN) works alongside partners from Government, civil society, United Nations, scientists and donors thus building the case for greater business engagement in nutrition amongst all stakeholders</a:t>
            </a:r>
          </a:p>
          <a:p>
            <a:pPr algn="just"/>
            <a:r>
              <a:rPr lang="en-GB" dirty="0">
                <a:latin typeface="Calibri-Light"/>
              </a:rPr>
              <a:t>In Kenya the network is co-convened by GAIN and WFP</a:t>
            </a:r>
            <a:endParaRPr lang="en-GB" dirty="0"/>
          </a:p>
          <a:p>
            <a:pPr algn="just"/>
            <a:endParaRPr lang="en-GB" dirty="0"/>
          </a:p>
        </p:txBody>
      </p:sp>
    </p:spTree>
    <p:extLst>
      <p:ext uri="{BB962C8B-B14F-4D97-AF65-F5344CB8AC3E}">
        <p14:creationId xmlns:p14="http://schemas.microsoft.com/office/powerpoint/2010/main" val="29277215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descr="Image result for sun business network">
            <a:extLst>
              <a:ext uri="{FF2B5EF4-FFF2-40B4-BE49-F238E27FC236}">
                <a16:creationId xmlns:a16="http://schemas.microsoft.com/office/drawing/2014/main" id="{055C7292-6034-4956-B15C-11A728E1AE7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76112" y="6217750"/>
            <a:ext cx="2449311" cy="491600"/>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a:extLst>
              <a:ext uri="{FF2B5EF4-FFF2-40B4-BE49-F238E27FC236}">
                <a16:creationId xmlns:a16="http://schemas.microsoft.com/office/drawing/2014/main" id="{E4ED10BE-6F3D-4C05-A2FF-E5B9063D4BEA}"/>
              </a:ext>
            </a:extLst>
          </p:cNvPr>
          <p:cNvSpPr/>
          <p:nvPr/>
        </p:nvSpPr>
        <p:spPr>
          <a:xfrm flipV="1">
            <a:off x="0" y="6070643"/>
            <a:ext cx="12192000" cy="127541"/>
          </a:xfrm>
          <a:prstGeom prst="rect">
            <a:avLst/>
          </a:prstGeom>
          <a:solidFill>
            <a:srgbClr val="F582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2" name="Title 1">
            <a:extLst>
              <a:ext uri="{FF2B5EF4-FFF2-40B4-BE49-F238E27FC236}">
                <a16:creationId xmlns:a16="http://schemas.microsoft.com/office/drawing/2014/main" id="{FC8B57DE-5766-4B3D-95E9-818BF27F02B7}"/>
              </a:ext>
            </a:extLst>
          </p:cNvPr>
          <p:cNvSpPr>
            <a:spLocks noGrp="1"/>
          </p:cNvSpPr>
          <p:nvPr>
            <p:ph type="title"/>
          </p:nvPr>
        </p:nvSpPr>
        <p:spPr>
          <a:xfrm>
            <a:off x="838200" y="365126"/>
            <a:ext cx="10515600" cy="717716"/>
          </a:xfrm>
        </p:spPr>
        <p:txBody>
          <a:bodyPr/>
          <a:lstStyle/>
          <a:p>
            <a:r>
              <a:rPr lang="en-GB" b="1" dirty="0"/>
              <a:t>SBN 2019-2023 Strategy </a:t>
            </a:r>
          </a:p>
        </p:txBody>
      </p:sp>
      <p:sp>
        <p:nvSpPr>
          <p:cNvPr id="13" name="Content Placeholder 2">
            <a:extLst>
              <a:ext uri="{FF2B5EF4-FFF2-40B4-BE49-F238E27FC236}">
                <a16:creationId xmlns:a16="http://schemas.microsoft.com/office/drawing/2014/main" id="{124A83B0-9272-4314-808B-AD7434E1235D}"/>
              </a:ext>
            </a:extLst>
          </p:cNvPr>
          <p:cNvSpPr>
            <a:spLocks noGrp="1"/>
          </p:cNvSpPr>
          <p:nvPr>
            <p:ph idx="1"/>
          </p:nvPr>
        </p:nvSpPr>
        <p:spPr>
          <a:xfrm>
            <a:off x="838200" y="1082842"/>
            <a:ext cx="10515600" cy="5233737"/>
          </a:xfrm>
        </p:spPr>
        <p:txBody>
          <a:bodyPr>
            <a:normAutofit/>
          </a:bodyPr>
          <a:lstStyle/>
          <a:p>
            <a:r>
              <a:rPr lang="en-GB" dirty="0">
                <a:latin typeface="Calibri-Light"/>
              </a:rPr>
              <a:t>The SBN strategy (2019-2023) is aligned with the Kenya Nutrition Action Plan (KNAP 2018-2022), the Vision 2030, National Policy on Gender and Development 2019, the Kenyan Constitution, BIG4 Agenda. </a:t>
            </a:r>
          </a:p>
          <a:p>
            <a:pPr algn="l"/>
            <a:r>
              <a:rPr lang="en-GB" dirty="0">
                <a:latin typeface="Calibri-Light"/>
              </a:rPr>
              <a:t>It has been developed through extensive multi stakeholder consultations with businesses including women owned business and other SUN networks in Kenya.</a:t>
            </a:r>
          </a:p>
          <a:p>
            <a:r>
              <a:rPr lang="en-GB" sz="2800" b="0" i="0" u="none" strike="noStrike" baseline="0" dirty="0">
                <a:latin typeface="Calibri-Light"/>
              </a:rPr>
              <a:t>The strategy charts a clear path for the involvement of private sector and businesses in addressing malnutrition in Kenya</a:t>
            </a:r>
          </a:p>
          <a:p>
            <a:pPr marL="0" indent="0" algn="l">
              <a:buNone/>
            </a:pPr>
            <a:endParaRPr lang="en-GB" dirty="0"/>
          </a:p>
        </p:txBody>
      </p:sp>
    </p:spTree>
    <p:extLst>
      <p:ext uri="{BB962C8B-B14F-4D97-AF65-F5344CB8AC3E}">
        <p14:creationId xmlns:p14="http://schemas.microsoft.com/office/powerpoint/2010/main" val="20648451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descr="Image result for sun business network">
            <a:extLst>
              <a:ext uri="{FF2B5EF4-FFF2-40B4-BE49-F238E27FC236}">
                <a16:creationId xmlns:a16="http://schemas.microsoft.com/office/drawing/2014/main" id="{055C7292-6034-4956-B15C-11A728E1AE7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76112" y="6217750"/>
            <a:ext cx="2449311" cy="491600"/>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a:extLst>
              <a:ext uri="{FF2B5EF4-FFF2-40B4-BE49-F238E27FC236}">
                <a16:creationId xmlns:a16="http://schemas.microsoft.com/office/drawing/2014/main" id="{E4ED10BE-6F3D-4C05-A2FF-E5B9063D4BEA}"/>
              </a:ext>
            </a:extLst>
          </p:cNvPr>
          <p:cNvSpPr/>
          <p:nvPr/>
        </p:nvSpPr>
        <p:spPr>
          <a:xfrm flipV="1">
            <a:off x="0" y="6070643"/>
            <a:ext cx="12192000" cy="127541"/>
          </a:xfrm>
          <a:prstGeom prst="rect">
            <a:avLst/>
          </a:prstGeom>
          <a:solidFill>
            <a:srgbClr val="F582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1" name="Content Placeholder 2">
            <a:extLst>
              <a:ext uri="{FF2B5EF4-FFF2-40B4-BE49-F238E27FC236}">
                <a16:creationId xmlns:a16="http://schemas.microsoft.com/office/drawing/2014/main" id="{792AF960-4493-4F45-91D3-2FF855213CE5}"/>
              </a:ext>
            </a:extLst>
          </p:cNvPr>
          <p:cNvSpPr>
            <a:spLocks noGrp="1"/>
          </p:cNvSpPr>
          <p:nvPr>
            <p:ph idx="1"/>
          </p:nvPr>
        </p:nvSpPr>
        <p:spPr>
          <a:xfrm>
            <a:off x="368300" y="330200"/>
            <a:ext cx="11264900" cy="5846763"/>
          </a:xfrm>
        </p:spPr>
        <p:txBody>
          <a:bodyPr>
            <a:noAutofit/>
          </a:bodyPr>
          <a:lstStyle/>
          <a:p>
            <a:pPr algn="just"/>
            <a:r>
              <a:rPr lang="en-GB" dirty="0">
                <a:latin typeface="Calibri-Light"/>
              </a:rPr>
              <a:t>The strategy is also informed by the impacts of COVID-19 on MSMEs, and on the need to support their recovery in the coming years given their key role in sustaining food systems and consequently, nutrition</a:t>
            </a:r>
            <a:endParaRPr lang="en-AU" dirty="0">
              <a:solidFill>
                <a:srgbClr val="FF0000"/>
              </a:solidFill>
              <a:latin typeface="Calibri-Light"/>
            </a:endParaRPr>
          </a:p>
          <a:p>
            <a:pPr algn="just"/>
            <a:r>
              <a:rPr lang="en-AU" dirty="0">
                <a:solidFill>
                  <a:srgbClr val="FF0000"/>
                </a:solidFill>
                <a:latin typeface="Calibri-Light"/>
              </a:rPr>
              <a:t>The </a:t>
            </a:r>
            <a:r>
              <a:rPr lang="en-AU" b="1" dirty="0">
                <a:solidFill>
                  <a:srgbClr val="FF0000"/>
                </a:solidFill>
                <a:latin typeface="Calibri-Light"/>
              </a:rPr>
              <a:t>Vision</a:t>
            </a:r>
            <a:r>
              <a:rPr lang="en-AU" dirty="0">
                <a:solidFill>
                  <a:srgbClr val="FF0000"/>
                </a:solidFill>
                <a:latin typeface="Calibri-Light"/>
              </a:rPr>
              <a:t> of the network is to “</a:t>
            </a:r>
            <a:r>
              <a:rPr lang="en-IN" dirty="0">
                <a:solidFill>
                  <a:srgbClr val="FF0000"/>
                </a:solidFill>
                <a:latin typeface="Calibri-Light"/>
              </a:rPr>
              <a:t>Contribute to Reduction of Malnutrition in Kenya” with a </a:t>
            </a:r>
            <a:r>
              <a:rPr lang="en-IN" b="1" dirty="0">
                <a:solidFill>
                  <a:srgbClr val="FF0000"/>
                </a:solidFill>
                <a:latin typeface="Calibri-Light"/>
              </a:rPr>
              <a:t>Mission</a:t>
            </a:r>
            <a:r>
              <a:rPr lang="en-IN" dirty="0">
                <a:solidFill>
                  <a:srgbClr val="FF0000"/>
                </a:solidFill>
                <a:latin typeface="Calibri-Light"/>
              </a:rPr>
              <a:t> to “Enable businesses to supply consistent, safe and nutritious foods to consumers in Kenya”.</a:t>
            </a:r>
            <a:endParaRPr lang="en-GB" b="0" i="0" u="none" strike="noStrike" baseline="0" dirty="0">
              <a:latin typeface="Calibri-Light"/>
            </a:endParaRPr>
          </a:p>
          <a:p>
            <a:pPr algn="just"/>
            <a:r>
              <a:rPr lang="en-GB" b="0" i="0" u="none" strike="noStrike" baseline="0" dirty="0">
                <a:latin typeface="Calibri-Light"/>
              </a:rPr>
              <a:t>The strategy aims to create partnerships that support business operations and facilitate creation of an enabling business environment (focusing on women owned businesses) with specific intervention areas and key activities across 5 Strategic Pillars:</a:t>
            </a:r>
            <a:r>
              <a:rPr lang="en-IN" dirty="0">
                <a:solidFill>
                  <a:srgbClr val="FF0000"/>
                </a:solidFill>
                <a:latin typeface="Calibri-Light"/>
              </a:rPr>
              <a:t> </a:t>
            </a:r>
            <a:endParaRPr lang="en-GB" dirty="0">
              <a:solidFill>
                <a:srgbClr val="FF0000"/>
              </a:solidFill>
              <a:latin typeface="Calibri-Light"/>
            </a:endParaRPr>
          </a:p>
          <a:p>
            <a:pPr marL="0" indent="0" algn="just">
              <a:buNone/>
            </a:pPr>
            <a:endParaRPr lang="en-GB" dirty="0"/>
          </a:p>
        </p:txBody>
      </p:sp>
    </p:spTree>
    <p:extLst>
      <p:ext uri="{BB962C8B-B14F-4D97-AF65-F5344CB8AC3E}">
        <p14:creationId xmlns:p14="http://schemas.microsoft.com/office/powerpoint/2010/main" val="41470442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descr="Image result for sun business network">
            <a:extLst>
              <a:ext uri="{FF2B5EF4-FFF2-40B4-BE49-F238E27FC236}">
                <a16:creationId xmlns:a16="http://schemas.microsoft.com/office/drawing/2014/main" id="{055C7292-6034-4956-B15C-11A728E1AE7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76112" y="6217750"/>
            <a:ext cx="2449311" cy="491600"/>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a:extLst>
              <a:ext uri="{FF2B5EF4-FFF2-40B4-BE49-F238E27FC236}">
                <a16:creationId xmlns:a16="http://schemas.microsoft.com/office/drawing/2014/main" id="{E4ED10BE-6F3D-4C05-A2FF-E5B9063D4BEA}"/>
              </a:ext>
            </a:extLst>
          </p:cNvPr>
          <p:cNvSpPr/>
          <p:nvPr/>
        </p:nvSpPr>
        <p:spPr>
          <a:xfrm flipV="1">
            <a:off x="0" y="6070643"/>
            <a:ext cx="12192000" cy="127541"/>
          </a:xfrm>
          <a:prstGeom prst="rect">
            <a:avLst/>
          </a:prstGeom>
          <a:solidFill>
            <a:srgbClr val="F582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1" name="Content Placeholder 2">
            <a:extLst>
              <a:ext uri="{FF2B5EF4-FFF2-40B4-BE49-F238E27FC236}">
                <a16:creationId xmlns:a16="http://schemas.microsoft.com/office/drawing/2014/main" id="{792AF960-4493-4F45-91D3-2FF855213CE5}"/>
              </a:ext>
            </a:extLst>
          </p:cNvPr>
          <p:cNvSpPr>
            <a:spLocks noGrp="1"/>
          </p:cNvSpPr>
          <p:nvPr>
            <p:ph idx="1"/>
          </p:nvPr>
        </p:nvSpPr>
        <p:spPr>
          <a:xfrm>
            <a:off x="368300" y="330200"/>
            <a:ext cx="11264900" cy="5846763"/>
          </a:xfrm>
        </p:spPr>
        <p:txBody>
          <a:bodyPr>
            <a:noAutofit/>
          </a:bodyPr>
          <a:lstStyle/>
          <a:p>
            <a:pPr marL="514350" indent="-514350" algn="just">
              <a:buFont typeface="+mj-lt"/>
              <a:buAutoNum type="arabicParenR"/>
            </a:pPr>
            <a:r>
              <a:rPr lang="en-GB" dirty="0">
                <a:latin typeface="Calibri-Light"/>
              </a:rPr>
              <a:t>Finance for MSMEs, </a:t>
            </a:r>
          </a:p>
          <a:p>
            <a:pPr marL="514350" indent="-514350" algn="just">
              <a:buFont typeface="+mj-lt"/>
              <a:buAutoNum type="arabicParenR"/>
            </a:pPr>
            <a:r>
              <a:rPr lang="en-GB" b="0" i="0" u="none" strike="noStrike" baseline="0" dirty="0">
                <a:latin typeface="Calibri-Light"/>
              </a:rPr>
              <a:t>Technical Assistance, </a:t>
            </a:r>
          </a:p>
          <a:p>
            <a:pPr marL="514350" indent="-514350" algn="just">
              <a:buFont typeface="+mj-lt"/>
              <a:buAutoNum type="arabicParenR"/>
            </a:pPr>
            <a:r>
              <a:rPr lang="en-GB" b="0" i="0" u="none" strike="noStrike" baseline="0" dirty="0">
                <a:latin typeface="Calibri-Light"/>
              </a:rPr>
              <a:t>Work Force Nutrition, </a:t>
            </a:r>
          </a:p>
          <a:p>
            <a:pPr marL="514350" indent="-514350" algn="just">
              <a:buFont typeface="+mj-lt"/>
              <a:buAutoNum type="arabicParenR"/>
            </a:pPr>
            <a:r>
              <a:rPr lang="en-GB" b="0" i="0" u="none" strike="noStrike" baseline="0" dirty="0">
                <a:latin typeface="Calibri-Light"/>
              </a:rPr>
              <a:t>Policy and Advocacy </a:t>
            </a:r>
          </a:p>
          <a:p>
            <a:pPr marL="514350" indent="-514350" algn="just">
              <a:buFont typeface="+mj-lt"/>
              <a:buAutoNum type="arabicParenR"/>
            </a:pPr>
            <a:r>
              <a:rPr lang="en-GB" b="0" i="0" u="none" strike="noStrike" baseline="0" dirty="0">
                <a:latin typeface="Calibri-Light"/>
              </a:rPr>
              <a:t> Market and Demand. </a:t>
            </a:r>
          </a:p>
          <a:p>
            <a:pPr algn="just"/>
            <a:r>
              <a:rPr lang="en-GB" b="0" i="0" u="none" strike="noStrike" baseline="0" dirty="0">
                <a:latin typeface="Calibri-Light"/>
              </a:rPr>
              <a:t>Starting time frame of key activities under each strategic pillar has been classified as short term (within one year), medium term (within 1-3years) and long term (after 3years).</a:t>
            </a:r>
            <a:endParaRPr lang="en-GB" dirty="0"/>
          </a:p>
          <a:p>
            <a:pPr marL="0" indent="0" algn="just">
              <a:buNone/>
            </a:pPr>
            <a:endParaRPr lang="en-GB" dirty="0"/>
          </a:p>
        </p:txBody>
      </p:sp>
    </p:spTree>
    <p:extLst>
      <p:ext uri="{BB962C8B-B14F-4D97-AF65-F5344CB8AC3E}">
        <p14:creationId xmlns:p14="http://schemas.microsoft.com/office/powerpoint/2010/main" val="2596784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descr="Image result for sun business network">
            <a:extLst>
              <a:ext uri="{FF2B5EF4-FFF2-40B4-BE49-F238E27FC236}">
                <a16:creationId xmlns:a16="http://schemas.microsoft.com/office/drawing/2014/main" id="{055C7292-6034-4956-B15C-11A728E1AE7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76112" y="6217750"/>
            <a:ext cx="2449311" cy="491600"/>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a:extLst>
              <a:ext uri="{FF2B5EF4-FFF2-40B4-BE49-F238E27FC236}">
                <a16:creationId xmlns:a16="http://schemas.microsoft.com/office/drawing/2014/main" id="{E4ED10BE-6F3D-4C05-A2FF-E5B9063D4BEA}"/>
              </a:ext>
            </a:extLst>
          </p:cNvPr>
          <p:cNvSpPr/>
          <p:nvPr/>
        </p:nvSpPr>
        <p:spPr>
          <a:xfrm flipV="1">
            <a:off x="0" y="6070643"/>
            <a:ext cx="12192000" cy="127541"/>
          </a:xfrm>
          <a:prstGeom prst="rect">
            <a:avLst/>
          </a:prstGeom>
          <a:solidFill>
            <a:srgbClr val="F582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grpSp>
        <p:nvGrpSpPr>
          <p:cNvPr id="3" name="Group 2"/>
          <p:cNvGrpSpPr/>
          <p:nvPr/>
        </p:nvGrpSpPr>
        <p:grpSpPr>
          <a:xfrm>
            <a:off x="3624940" y="1453239"/>
            <a:ext cx="4800600" cy="4498101"/>
            <a:chOff x="3627475" y="7321758"/>
            <a:chExt cx="2703369" cy="2834314"/>
          </a:xfrm>
        </p:grpSpPr>
        <p:grpSp>
          <p:nvGrpSpPr>
            <p:cNvPr id="22" name="Group 21"/>
            <p:cNvGrpSpPr/>
            <p:nvPr/>
          </p:nvGrpSpPr>
          <p:grpSpPr>
            <a:xfrm>
              <a:off x="3627475" y="7321758"/>
              <a:ext cx="2703369" cy="2834314"/>
              <a:chOff x="3313574" y="7321758"/>
              <a:chExt cx="2703369" cy="2834314"/>
            </a:xfrm>
          </p:grpSpPr>
          <p:sp>
            <p:nvSpPr>
              <p:cNvPr id="23" name="Freeform 22"/>
              <p:cNvSpPr/>
              <p:nvPr/>
            </p:nvSpPr>
            <p:spPr>
              <a:xfrm>
                <a:off x="4084034" y="8236108"/>
                <a:ext cx="1162178" cy="1005331"/>
              </a:xfrm>
              <a:custGeom>
                <a:avLst/>
                <a:gdLst>
                  <a:gd name="connsiteX0" fmla="*/ 0 w 1162178"/>
                  <a:gd name="connsiteY0" fmla="*/ 502666 h 1005331"/>
                  <a:gd name="connsiteX1" fmla="*/ 287223 w 1162178"/>
                  <a:gd name="connsiteY1" fmla="*/ 0 h 1005331"/>
                  <a:gd name="connsiteX2" fmla="*/ 874955 w 1162178"/>
                  <a:gd name="connsiteY2" fmla="*/ 0 h 1005331"/>
                  <a:gd name="connsiteX3" fmla="*/ 1162178 w 1162178"/>
                  <a:gd name="connsiteY3" fmla="*/ 502666 h 1005331"/>
                  <a:gd name="connsiteX4" fmla="*/ 874955 w 1162178"/>
                  <a:gd name="connsiteY4" fmla="*/ 1005331 h 1005331"/>
                  <a:gd name="connsiteX5" fmla="*/ 287223 w 1162178"/>
                  <a:gd name="connsiteY5" fmla="*/ 1005331 h 1005331"/>
                  <a:gd name="connsiteX6" fmla="*/ 0 w 1162178"/>
                  <a:gd name="connsiteY6" fmla="*/ 502666 h 100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62178" h="1005331">
                    <a:moveTo>
                      <a:pt x="0" y="502666"/>
                    </a:moveTo>
                    <a:lnTo>
                      <a:pt x="287223" y="0"/>
                    </a:lnTo>
                    <a:lnTo>
                      <a:pt x="874955" y="0"/>
                    </a:lnTo>
                    <a:lnTo>
                      <a:pt x="1162178" y="502666"/>
                    </a:lnTo>
                    <a:lnTo>
                      <a:pt x="874955" y="1005331"/>
                    </a:lnTo>
                    <a:lnTo>
                      <a:pt x="287223" y="1005331"/>
                    </a:lnTo>
                    <a:lnTo>
                      <a:pt x="0" y="502666"/>
                    </a:lnTo>
                    <a:close/>
                  </a:path>
                </a:pathLst>
              </a:custGeom>
            </p:spPr>
            <p:style>
              <a:lnRef idx="2">
                <a:schemeClr val="accent4">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212909" tIns="186917" rIns="212909" bIns="186917" numCol="1" spcCol="1270" anchor="ctr" anchorCtr="0">
                <a:noAutofit/>
              </a:bodyPr>
              <a:lstStyle/>
              <a:p>
                <a:pPr lvl="0" algn="ctr" defTabSz="711200">
                  <a:lnSpc>
                    <a:spcPct val="90000"/>
                  </a:lnSpc>
                  <a:spcBef>
                    <a:spcPct val="0"/>
                  </a:spcBef>
                  <a:spcAft>
                    <a:spcPct val="35000"/>
                  </a:spcAft>
                </a:pPr>
                <a:endParaRPr lang="en-US" sz="1600" kern="1200" dirty="0"/>
              </a:p>
              <a:p>
                <a:pPr lvl="0" algn="ctr" defTabSz="711200">
                  <a:lnSpc>
                    <a:spcPct val="90000"/>
                  </a:lnSpc>
                  <a:spcBef>
                    <a:spcPct val="0"/>
                  </a:spcBef>
                  <a:spcAft>
                    <a:spcPct val="35000"/>
                  </a:spcAft>
                </a:pPr>
                <a:endParaRPr lang="en-US" sz="1600" kern="1200" dirty="0"/>
              </a:p>
              <a:p>
                <a:pPr lvl="0" algn="ctr" defTabSz="711200">
                  <a:lnSpc>
                    <a:spcPct val="90000"/>
                  </a:lnSpc>
                  <a:spcBef>
                    <a:spcPct val="0"/>
                  </a:spcBef>
                  <a:spcAft>
                    <a:spcPct val="35000"/>
                  </a:spcAft>
                </a:pPr>
                <a:endParaRPr lang="en-US" sz="1600" kern="1200" dirty="0"/>
              </a:p>
              <a:p>
                <a:pPr lvl="0" algn="ctr" defTabSz="711200">
                  <a:lnSpc>
                    <a:spcPct val="90000"/>
                  </a:lnSpc>
                  <a:spcBef>
                    <a:spcPct val="0"/>
                  </a:spcBef>
                  <a:spcAft>
                    <a:spcPct val="35000"/>
                  </a:spcAft>
                </a:pPr>
                <a:endParaRPr lang="en-US" sz="1600" kern="1200" dirty="0"/>
              </a:p>
            </p:txBody>
          </p:sp>
          <p:sp>
            <p:nvSpPr>
              <p:cNvPr id="24" name="Hexagon 23"/>
              <p:cNvSpPr/>
              <p:nvPr/>
            </p:nvSpPr>
            <p:spPr>
              <a:xfrm>
                <a:off x="4811781" y="7755124"/>
                <a:ext cx="438486" cy="377814"/>
              </a:xfrm>
              <a:prstGeom prst="hexagon">
                <a:avLst>
                  <a:gd name="adj" fmla="val 28900"/>
                  <a:gd name="vf" fmla="val 115470"/>
                </a:avLst>
              </a:prstGeom>
            </p:spPr>
            <p:style>
              <a:lnRef idx="0">
                <a:schemeClr val="accent4">
                  <a:hueOff val="0"/>
                  <a:satOff val="0"/>
                  <a:lumOff val="0"/>
                  <a:alphaOff val="0"/>
                </a:schemeClr>
              </a:lnRef>
              <a:fillRef idx="1">
                <a:schemeClr val="accent4">
                  <a:tint val="40000"/>
                  <a:hueOff val="0"/>
                  <a:satOff val="0"/>
                  <a:lumOff val="0"/>
                  <a:alphaOff val="0"/>
                </a:schemeClr>
              </a:fillRef>
              <a:effectRef idx="0">
                <a:schemeClr val="accent4">
                  <a:tint val="40000"/>
                  <a:hueOff val="0"/>
                  <a:satOff val="0"/>
                  <a:lumOff val="0"/>
                  <a:alphaOff val="0"/>
                </a:schemeClr>
              </a:effectRef>
              <a:fontRef idx="minor">
                <a:schemeClr val="dk1">
                  <a:hueOff val="0"/>
                  <a:satOff val="0"/>
                  <a:lumOff val="0"/>
                  <a:alphaOff val="0"/>
                </a:schemeClr>
              </a:fontRef>
            </p:style>
          </p:sp>
          <p:sp>
            <p:nvSpPr>
              <p:cNvPr id="25" name="Freeform 24"/>
              <p:cNvSpPr/>
              <p:nvPr/>
            </p:nvSpPr>
            <p:spPr>
              <a:xfrm>
                <a:off x="4191087" y="7321758"/>
                <a:ext cx="952397" cy="823935"/>
              </a:xfrm>
              <a:custGeom>
                <a:avLst/>
                <a:gdLst>
                  <a:gd name="connsiteX0" fmla="*/ 0 w 952397"/>
                  <a:gd name="connsiteY0" fmla="*/ 411968 h 823935"/>
                  <a:gd name="connsiteX1" fmla="*/ 235398 w 952397"/>
                  <a:gd name="connsiteY1" fmla="*/ 0 h 823935"/>
                  <a:gd name="connsiteX2" fmla="*/ 716999 w 952397"/>
                  <a:gd name="connsiteY2" fmla="*/ 0 h 823935"/>
                  <a:gd name="connsiteX3" fmla="*/ 952397 w 952397"/>
                  <a:gd name="connsiteY3" fmla="*/ 411968 h 823935"/>
                  <a:gd name="connsiteX4" fmla="*/ 716999 w 952397"/>
                  <a:gd name="connsiteY4" fmla="*/ 823935 h 823935"/>
                  <a:gd name="connsiteX5" fmla="*/ 235398 w 952397"/>
                  <a:gd name="connsiteY5" fmla="*/ 823935 h 823935"/>
                  <a:gd name="connsiteX6" fmla="*/ 0 w 952397"/>
                  <a:gd name="connsiteY6" fmla="*/ 411968 h 823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397" h="823935">
                    <a:moveTo>
                      <a:pt x="0" y="411968"/>
                    </a:moveTo>
                    <a:lnTo>
                      <a:pt x="235398" y="0"/>
                    </a:lnTo>
                    <a:lnTo>
                      <a:pt x="716999" y="0"/>
                    </a:lnTo>
                    <a:lnTo>
                      <a:pt x="952397" y="411968"/>
                    </a:lnTo>
                    <a:lnTo>
                      <a:pt x="716999" y="823935"/>
                    </a:lnTo>
                    <a:lnTo>
                      <a:pt x="235398" y="823935"/>
                    </a:lnTo>
                    <a:lnTo>
                      <a:pt x="0" y="411968"/>
                    </a:lnTo>
                    <a:close/>
                  </a:path>
                </a:pathLst>
              </a:custGeom>
            </p:spPr>
            <p:style>
              <a:lnRef idx="2">
                <a:schemeClr val="accent4">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83232" tIns="161944" rIns="183232" bIns="161944" numCol="1" spcCol="1270" anchor="ctr" anchorCtr="0">
                <a:noAutofit/>
              </a:bodyPr>
              <a:lstStyle/>
              <a:p>
                <a:pPr lvl="0" algn="ctr" defTabSz="889000">
                  <a:lnSpc>
                    <a:spcPct val="90000"/>
                  </a:lnSpc>
                  <a:spcBef>
                    <a:spcPct val="0"/>
                  </a:spcBef>
                  <a:spcAft>
                    <a:spcPct val="35000"/>
                  </a:spcAft>
                </a:pPr>
                <a:endParaRPr lang="en-US" sz="2000" kern="1200" dirty="0"/>
              </a:p>
              <a:p>
                <a:pPr lvl="0" algn="ctr" defTabSz="889000">
                  <a:lnSpc>
                    <a:spcPct val="90000"/>
                  </a:lnSpc>
                  <a:spcBef>
                    <a:spcPct val="0"/>
                  </a:spcBef>
                  <a:spcAft>
                    <a:spcPct val="35000"/>
                  </a:spcAft>
                </a:pPr>
                <a:endParaRPr lang="en-US" sz="2000" kern="1200" dirty="0"/>
              </a:p>
              <a:p>
                <a:pPr lvl="0" algn="ctr" defTabSz="889000">
                  <a:lnSpc>
                    <a:spcPct val="90000"/>
                  </a:lnSpc>
                  <a:spcBef>
                    <a:spcPct val="0"/>
                  </a:spcBef>
                  <a:spcAft>
                    <a:spcPct val="35000"/>
                  </a:spcAft>
                </a:pPr>
                <a:r>
                  <a:rPr lang="en-US" sz="2000" b="1" kern="1200" dirty="0"/>
                  <a:t>BIG 4 </a:t>
                </a:r>
              </a:p>
              <a:p>
                <a:pPr lvl="0" algn="ctr" defTabSz="889000">
                  <a:lnSpc>
                    <a:spcPct val="90000"/>
                  </a:lnSpc>
                  <a:spcBef>
                    <a:spcPct val="0"/>
                  </a:spcBef>
                  <a:spcAft>
                    <a:spcPct val="35000"/>
                  </a:spcAft>
                </a:pPr>
                <a:endParaRPr lang="en-US" sz="2000" kern="1200" dirty="0"/>
              </a:p>
              <a:p>
                <a:pPr lvl="0" algn="ctr" defTabSz="889000">
                  <a:lnSpc>
                    <a:spcPct val="90000"/>
                  </a:lnSpc>
                  <a:spcBef>
                    <a:spcPct val="0"/>
                  </a:spcBef>
                  <a:spcAft>
                    <a:spcPct val="35000"/>
                  </a:spcAft>
                </a:pPr>
                <a:endParaRPr lang="en-US" sz="2000" kern="1200" dirty="0"/>
              </a:p>
            </p:txBody>
          </p:sp>
          <p:sp>
            <p:nvSpPr>
              <p:cNvPr id="26" name="Hexagon 25"/>
              <p:cNvSpPr/>
              <p:nvPr/>
            </p:nvSpPr>
            <p:spPr>
              <a:xfrm>
                <a:off x="5323529" y="8461436"/>
                <a:ext cx="438486" cy="377814"/>
              </a:xfrm>
              <a:prstGeom prst="hexagon">
                <a:avLst>
                  <a:gd name="adj" fmla="val 28900"/>
                  <a:gd name="vf" fmla="val 115470"/>
                </a:avLst>
              </a:prstGeom>
            </p:spPr>
            <p:style>
              <a:lnRef idx="0">
                <a:schemeClr val="accent4">
                  <a:hueOff val="0"/>
                  <a:satOff val="0"/>
                  <a:lumOff val="0"/>
                  <a:alphaOff val="0"/>
                </a:schemeClr>
              </a:lnRef>
              <a:fillRef idx="1">
                <a:schemeClr val="accent4">
                  <a:tint val="40000"/>
                  <a:hueOff val="0"/>
                  <a:satOff val="0"/>
                  <a:lumOff val="0"/>
                  <a:alphaOff val="0"/>
                </a:schemeClr>
              </a:fillRef>
              <a:effectRef idx="0">
                <a:schemeClr val="accent4">
                  <a:tint val="40000"/>
                  <a:hueOff val="0"/>
                  <a:satOff val="0"/>
                  <a:lumOff val="0"/>
                  <a:alphaOff val="0"/>
                </a:schemeClr>
              </a:effectRef>
              <a:fontRef idx="minor">
                <a:schemeClr val="dk1">
                  <a:hueOff val="0"/>
                  <a:satOff val="0"/>
                  <a:lumOff val="0"/>
                  <a:alphaOff val="0"/>
                </a:schemeClr>
              </a:fontRef>
            </p:style>
          </p:sp>
          <p:sp>
            <p:nvSpPr>
              <p:cNvPr id="27" name="Freeform 26"/>
              <p:cNvSpPr/>
              <p:nvPr/>
            </p:nvSpPr>
            <p:spPr>
              <a:xfrm>
                <a:off x="5064546" y="7828533"/>
                <a:ext cx="952397" cy="823935"/>
              </a:xfrm>
              <a:custGeom>
                <a:avLst/>
                <a:gdLst>
                  <a:gd name="connsiteX0" fmla="*/ 0 w 952397"/>
                  <a:gd name="connsiteY0" fmla="*/ 411968 h 823935"/>
                  <a:gd name="connsiteX1" fmla="*/ 235398 w 952397"/>
                  <a:gd name="connsiteY1" fmla="*/ 0 h 823935"/>
                  <a:gd name="connsiteX2" fmla="*/ 716999 w 952397"/>
                  <a:gd name="connsiteY2" fmla="*/ 0 h 823935"/>
                  <a:gd name="connsiteX3" fmla="*/ 952397 w 952397"/>
                  <a:gd name="connsiteY3" fmla="*/ 411968 h 823935"/>
                  <a:gd name="connsiteX4" fmla="*/ 716999 w 952397"/>
                  <a:gd name="connsiteY4" fmla="*/ 823935 h 823935"/>
                  <a:gd name="connsiteX5" fmla="*/ 235398 w 952397"/>
                  <a:gd name="connsiteY5" fmla="*/ 823935 h 823935"/>
                  <a:gd name="connsiteX6" fmla="*/ 0 w 952397"/>
                  <a:gd name="connsiteY6" fmla="*/ 411968 h 823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397" h="823935">
                    <a:moveTo>
                      <a:pt x="0" y="411968"/>
                    </a:moveTo>
                    <a:lnTo>
                      <a:pt x="235398" y="0"/>
                    </a:lnTo>
                    <a:lnTo>
                      <a:pt x="716999" y="0"/>
                    </a:lnTo>
                    <a:lnTo>
                      <a:pt x="952397" y="411968"/>
                    </a:lnTo>
                    <a:lnTo>
                      <a:pt x="716999" y="823935"/>
                    </a:lnTo>
                    <a:lnTo>
                      <a:pt x="235398" y="823935"/>
                    </a:lnTo>
                    <a:lnTo>
                      <a:pt x="0" y="411968"/>
                    </a:lnTo>
                    <a:close/>
                  </a:path>
                </a:pathLst>
              </a:custGeom>
            </p:spPr>
            <p:style>
              <a:lnRef idx="2">
                <a:schemeClr val="accent4">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70532" tIns="149244" rIns="170532" bIns="149244" numCol="1" spcCol="1270" anchor="ctr" anchorCtr="0">
                <a:noAutofit/>
              </a:bodyPr>
              <a:lstStyle/>
              <a:p>
                <a:pPr lvl="0" algn="ctr" defTabSz="444500">
                  <a:lnSpc>
                    <a:spcPct val="90000"/>
                  </a:lnSpc>
                  <a:spcBef>
                    <a:spcPct val="0"/>
                  </a:spcBef>
                  <a:spcAft>
                    <a:spcPct val="35000"/>
                  </a:spcAft>
                </a:pPr>
                <a:endParaRPr lang="en-US" sz="1000" kern="1200" dirty="0"/>
              </a:p>
              <a:p>
                <a:pPr lvl="0" algn="ctr" defTabSz="444500">
                  <a:lnSpc>
                    <a:spcPct val="90000"/>
                  </a:lnSpc>
                  <a:spcBef>
                    <a:spcPct val="0"/>
                  </a:spcBef>
                  <a:spcAft>
                    <a:spcPct val="35000"/>
                  </a:spcAft>
                </a:pPr>
                <a:endParaRPr lang="en-US" sz="1000" kern="1200" dirty="0"/>
              </a:p>
              <a:p>
                <a:pPr lvl="0" algn="ctr" defTabSz="444500">
                  <a:lnSpc>
                    <a:spcPct val="90000"/>
                  </a:lnSpc>
                  <a:spcBef>
                    <a:spcPct val="0"/>
                  </a:spcBef>
                  <a:spcAft>
                    <a:spcPct val="35000"/>
                  </a:spcAft>
                </a:pPr>
                <a:r>
                  <a:rPr lang="en-US" sz="1200" b="1" kern="1200" dirty="0"/>
                  <a:t>Work-Place Nutrition</a:t>
                </a:r>
              </a:p>
              <a:p>
                <a:pPr lvl="0" algn="ctr" defTabSz="444500">
                  <a:lnSpc>
                    <a:spcPct val="90000"/>
                  </a:lnSpc>
                  <a:spcBef>
                    <a:spcPct val="0"/>
                  </a:spcBef>
                  <a:spcAft>
                    <a:spcPct val="35000"/>
                  </a:spcAft>
                </a:pPr>
                <a:r>
                  <a:rPr lang="en-US" sz="1000" kern="1200" dirty="0"/>
                  <a:t> </a:t>
                </a:r>
              </a:p>
              <a:p>
                <a:pPr lvl="0" algn="ctr" defTabSz="444500">
                  <a:lnSpc>
                    <a:spcPct val="90000"/>
                  </a:lnSpc>
                  <a:spcBef>
                    <a:spcPct val="0"/>
                  </a:spcBef>
                  <a:spcAft>
                    <a:spcPct val="35000"/>
                  </a:spcAft>
                </a:pPr>
                <a:endParaRPr lang="en-US" sz="1000" kern="1200" dirty="0"/>
              </a:p>
              <a:p>
                <a:pPr lvl="0" algn="ctr" defTabSz="444500">
                  <a:lnSpc>
                    <a:spcPct val="90000"/>
                  </a:lnSpc>
                  <a:spcBef>
                    <a:spcPct val="0"/>
                  </a:spcBef>
                  <a:spcAft>
                    <a:spcPct val="35000"/>
                  </a:spcAft>
                </a:pPr>
                <a:endParaRPr lang="en-US" sz="1000" kern="1200" dirty="0"/>
              </a:p>
              <a:p>
                <a:pPr lvl="0" algn="ctr" defTabSz="444500">
                  <a:lnSpc>
                    <a:spcPct val="90000"/>
                  </a:lnSpc>
                  <a:spcBef>
                    <a:spcPct val="0"/>
                  </a:spcBef>
                  <a:spcAft>
                    <a:spcPct val="35000"/>
                  </a:spcAft>
                </a:pPr>
                <a:endParaRPr lang="en-US" sz="1000" kern="1200" dirty="0"/>
              </a:p>
            </p:txBody>
          </p:sp>
          <p:sp>
            <p:nvSpPr>
              <p:cNvPr id="28" name="Hexagon 27"/>
              <p:cNvSpPr/>
              <p:nvPr/>
            </p:nvSpPr>
            <p:spPr>
              <a:xfrm>
                <a:off x="4968036" y="9258728"/>
                <a:ext cx="438486" cy="377814"/>
              </a:xfrm>
              <a:prstGeom prst="hexagon">
                <a:avLst>
                  <a:gd name="adj" fmla="val 28900"/>
                  <a:gd name="vf" fmla="val 115470"/>
                </a:avLst>
              </a:prstGeom>
            </p:spPr>
            <p:style>
              <a:lnRef idx="0">
                <a:schemeClr val="accent4">
                  <a:hueOff val="0"/>
                  <a:satOff val="0"/>
                  <a:lumOff val="0"/>
                  <a:alphaOff val="0"/>
                </a:schemeClr>
              </a:lnRef>
              <a:fillRef idx="1">
                <a:schemeClr val="accent4">
                  <a:tint val="40000"/>
                  <a:hueOff val="0"/>
                  <a:satOff val="0"/>
                  <a:lumOff val="0"/>
                  <a:alphaOff val="0"/>
                </a:schemeClr>
              </a:fillRef>
              <a:effectRef idx="0">
                <a:schemeClr val="accent4">
                  <a:tint val="40000"/>
                  <a:hueOff val="0"/>
                  <a:satOff val="0"/>
                  <a:lumOff val="0"/>
                  <a:alphaOff val="0"/>
                </a:schemeClr>
              </a:effectRef>
              <a:fontRef idx="minor">
                <a:schemeClr val="dk1">
                  <a:hueOff val="0"/>
                  <a:satOff val="0"/>
                  <a:lumOff val="0"/>
                  <a:alphaOff val="0"/>
                </a:schemeClr>
              </a:fontRef>
            </p:style>
          </p:sp>
          <p:sp>
            <p:nvSpPr>
              <p:cNvPr id="29" name="Freeform 28"/>
              <p:cNvSpPr/>
              <p:nvPr/>
            </p:nvSpPr>
            <p:spPr>
              <a:xfrm>
                <a:off x="5064546" y="8824795"/>
                <a:ext cx="952397" cy="823935"/>
              </a:xfrm>
              <a:custGeom>
                <a:avLst/>
                <a:gdLst>
                  <a:gd name="connsiteX0" fmla="*/ 0 w 952397"/>
                  <a:gd name="connsiteY0" fmla="*/ 411968 h 823935"/>
                  <a:gd name="connsiteX1" fmla="*/ 235398 w 952397"/>
                  <a:gd name="connsiteY1" fmla="*/ 0 h 823935"/>
                  <a:gd name="connsiteX2" fmla="*/ 716999 w 952397"/>
                  <a:gd name="connsiteY2" fmla="*/ 0 h 823935"/>
                  <a:gd name="connsiteX3" fmla="*/ 952397 w 952397"/>
                  <a:gd name="connsiteY3" fmla="*/ 411968 h 823935"/>
                  <a:gd name="connsiteX4" fmla="*/ 716999 w 952397"/>
                  <a:gd name="connsiteY4" fmla="*/ 823935 h 823935"/>
                  <a:gd name="connsiteX5" fmla="*/ 235398 w 952397"/>
                  <a:gd name="connsiteY5" fmla="*/ 823935 h 823935"/>
                  <a:gd name="connsiteX6" fmla="*/ 0 w 952397"/>
                  <a:gd name="connsiteY6" fmla="*/ 411968 h 823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397" h="823935">
                    <a:moveTo>
                      <a:pt x="0" y="411968"/>
                    </a:moveTo>
                    <a:lnTo>
                      <a:pt x="235398" y="0"/>
                    </a:lnTo>
                    <a:lnTo>
                      <a:pt x="716999" y="0"/>
                    </a:lnTo>
                    <a:lnTo>
                      <a:pt x="952397" y="411968"/>
                    </a:lnTo>
                    <a:lnTo>
                      <a:pt x="716999" y="823935"/>
                    </a:lnTo>
                    <a:lnTo>
                      <a:pt x="235398" y="823935"/>
                    </a:lnTo>
                    <a:lnTo>
                      <a:pt x="0" y="411968"/>
                    </a:lnTo>
                    <a:close/>
                  </a:path>
                </a:pathLst>
              </a:custGeom>
            </p:spPr>
            <p:style>
              <a:lnRef idx="2">
                <a:schemeClr val="accent4">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70532" tIns="149244" rIns="170532" bIns="149244" numCol="1" spcCol="1270" anchor="ctr" anchorCtr="0">
                <a:noAutofit/>
              </a:bodyPr>
              <a:lstStyle/>
              <a:p>
                <a:pPr lvl="0" algn="ctr" defTabSz="444500">
                  <a:lnSpc>
                    <a:spcPct val="90000"/>
                  </a:lnSpc>
                  <a:spcBef>
                    <a:spcPct val="0"/>
                  </a:spcBef>
                  <a:spcAft>
                    <a:spcPct val="35000"/>
                  </a:spcAft>
                </a:pPr>
                <a:r>
                  <a:rPr lang="en-US" sz="1200" b="1" kern="1200" dirty="0"/>
                  <a:t>Market </a:t>
                </a:r>
                <a:r>
                  <a:rPr lang="en-US" sz="1200" b="1" dirty="0"/>
                  <a:t>&amp; </a:t>
                </a:r>
                <a:r>
                  <a:rPr lang="en-US" sz="1200" b="1" kern="1200" dirty="0"/>
                  <a:t>Demand </a:t>
                </a:r>
              </a:p>
              <a:p>
                <a:pPr lvl="0" algn="ctr" defTabSz="444500">
                  <a:lnSpc>
                    <a:spcPct val="90000"/>
                  </a:lnSpc>
                  <a:spcBef>
                    <a:spcPct val="0"/>
                  </a:spcBef>
                  <a:spcAft>
                    <a:spcPct val="35000"/>
                  </a:spcAft>
                </a:pPr>
                <a:endParaRPr lang="en-US" sz="1000" kern="1200" dirty="0"/>
              </a:p>
              <a:p>
                <a:pPr lvl="0" algn="ctr" defTabSz="444500">
                  <a:lnSpc>
                    <a:spcPct val="90000"/>
                  </a:lnSpc>
                  <a:spcBef>
                    <a:spcPct val="0"/>
                  </a:spcBef>
                  <a:spcAft>
                    <a:spcPct val="35000"/>
                  </a:spcAft>
                </a:pPr>
                <a:endParaRPr lang="en-US" sz="1000" kern="1200" dirty="0"/>
              </a:p>
            </p:txBody>
          </p:sp>
          <p:sp>
            <p:nvSpPr>
              <p:cNvPr id="30" name="Hexagon 29"/>
              <p:cNvSpPr/>
              <p:nvPr/>
            </p:nvSpPr>
            <p:spPr>
              <a:xfrm>
                <a:off x="4086197" y="9341490"/>
                <a:ext cx="438486" cy="377814"/>
              </a:xfrm>
              <a:prstGeom prst="hexagon">
                <a:avLst>
                  <a:gd name="adj" fmla="val 28900"/>
                  <a:gd name="vf" fmla="val 115470"/>
                </a:avLst>
              </a:prstGeom>
            </p:spPr>
            <p:style>
              <a:lnRef idx="0">
                <a:schemeClr val="accent4">
                  <a:hueOff val="0"/>
                  <a:satOff val="0"/>
                  <a:lumOff val="0"/>
                  <a:alphaOff val="0"/>
                </a:schemeClr>
              </a:lnRef>
              <a:fillRef idx="1">
                <a:schemeClr val="accent4">
                  <a:tint val="40000"/>
                  <a:hueOff val="0"/>
                  <a:satOff val="0"/>
                  <a:lumOff val="0"/>
                  <a:alphaOff val="0"/>
                </a:schemeClr>
              </a:fillRef>
              <a:effectRef idx="0">
                <a:schemeClr val="accent4">
                  <a:tint val="40000"/>
                  <a:hueOff val="0"/>
                  <a:satOff val="0"/>
                  <a:lumOff val="0"/>
                  <a:alphaOff val="0"/>
                </a:schemeClr>
              </a:effectRef>
              <a:fontRef idx="minor">
                <a:schemeClr val="dk1">
                  <a:hueOff val="0"/>
                  <a:satOff val="0"/>
                  <a:lumOff val="0"/>
                  <a:alphaOff val="0"/>
                </a:schemeClr>
              </a:fontRef>
            </p:style>
          </p:sp>
          <p:sp>
            <p:nvSpPr>
              <p:cNvPr id="31" name="Freeform 30"/>
              <p:cNvSpPr/>
              <p:nvPr/>
            </p:nvSpPr>
            <p:spPr>
              <a:xfrm>
                <a:off x="4191087" y="9332137"/>
                <a:ext cx="952397" cy="823935"/>
              </a:xfrm>
              <a:custGeom>
                <a:avLst/>
                <a:gdLst>
                  <a:gd name="connsiteX0" fmla="*/ 0 w 952397"/>
                  <a:gd name="connsiteY0" fmla="*/ 411968 h 823935"/>
                  <a:gd name="connsiteX1" fmla="*/ 235398 w 952397"/>
                  <a:gd name="connsiteY1" fmla="*/ 0 h 823935"/>
                  <a:gd name="connsiteX2" fmla="*/ 716999 w 952397"/>
                  <a:gd name="connsiteY2" fmla="*/ 0 h 823935"/>
                  <a:gd name="connsiteX3" fmla="*/ 952397 w 952397"/>
                  <a:gd name="connsiteY3" fmla="*/ 411968 h 823935"/>
                  <a:gd name="connsiteX4" fmla="*/ 716999 w 952397"/>
                  <a:gd name="connsiteY4" fmla="*/ 823935 h 823935"/>
                  <a:gd name="connsiteX5" fmla="*/ 235398 w 952397"/>
                  <a:gd name="connsiteY5" fmla="*/ 823935 h 823935"/>
                  <a:gd name="connsiteX6" fmla="*/ 0 w 952397"/>
                  <a:gd name="connsiteY6" fmla="*/ 411968 h 823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397" h="823935">
                    <a:moveTo>
                      <a:pt x="0" y="411968"/>
                    </a:moveTo>
                    <a:lnTo>
                      <a:pt x="235398" y="0"/>
                    </a:lnTo>
                    <a:lnTo>
                      <a:pt x="716999" y="0"/>
                    </a:lnTo>
                    <a:lnTo>
                      <a:pt x="952397" y="411968"/>
                    </a:lnTo>
                    <a:lnTo>
                      <a:pt x="716999" y="823935"/>
                    </a:lnTo>
                    <a:lnTo>
                      <a:pt x="235398" y="823935"/>
                    </a:lnTo>
                    <a:lnTo>
                      <a:pt x="0" y="411968"/>
                    </a:lnTo>
                    <a:close/>
                  </a:path>
                </a:pathLst>
              </a:custGeom>
            </p:spPr>
            <p:style>
              <a:lnRef idx="2">
                <a:schemeClr val="accent4">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70532" tIns="149244" rIns="170532" bIns="149244" numCol="1" spcCol="1270" anchor="ctr" anchorCtr="0">
                <a:noAutofit/>
              </a:bodyPr>
              <a:lstStyle/>
              <a:p>
                <a:pPr lvl="0" algn="ctr" defTabSz="444500">
                  <a:lnSpc>
                    <a:spcPct val="90000"/>
                  </a:lnSpc>
                  <a:spcBef>
                    <a:spcPct val="0"/>
                  </a:spcBef>
                  <a:spcAft>
                    <a:spcPct val="35000"/>
                  </a:spcAft>
                </a:pPr>
                <a:endParaRPr lang="en-US" sz="1000" kern="1200" dirty="0"/>
              </a:p>
              <a:p>
                <a:pPr lvl="0" algn="ctr" defTabSz="444500">
                  <a:lnSpc>
                    <a:spcPct val="90000"/>
                  </a:lnSpc>
                  <a:spcBef>
                    <a:spcPct val="0"/>
                  </a:spcBef>
                  <a:spcAft>
                    <a:spcPct val="35000"/>
                  </a:spcAft>
                </a:pPr>
                <a:endParaRPr lang="en-US" sz="1000" kern="1200" dirty="0"/>
              </a:p>
              <a:p>
                <a:pPr lvl="0" algn="ctr" defTabSz="444500">
                  <a:lnSpc>
                    <a:spcPct val="90000"/>
                  </a:lnSpc>
                  <a:spcBef>
                    <a:spcPct val="0"/>
                  </a:spcBef>
                  <a:spcAft>
                    <a:spcPct val="35000"/>
                  </a:spcAft>
                </a:pPr>
                <a:r>
                  <a:rPr lang="en-US" sz="1600" b="1" kern="1200" dirty="0"/>
                  <a:t>Policy and Advocacy</a:t>
                </a:r>
              </a:p>
              <a:p>
                <a:pPr lvl="0" algn="ctr" defTabSz="444500">
                  <a:lnSpc>
                    <a:spcPct val="90000"/>
                  </a:lnSpc>
                  <a:spcBef>
                    <a:spcPct val="0"/>
                  </a:spcBef>
                  <a:spcAft>
                    <a:spcPct val="35000"/>
                  </a:spcAft>
                </a:pPr>
                <a:endParaRPr lang="en-US" sz="1000" kern="1200" dirty="0"/>
              </a:p>
              <a:p>
                <a:pPr lvl="0" algn="ctr" defTabSz="444500">
                  <a:lnSpc>
                    <a:spcPct val="90000"/>
                  </a:lnSpc>
                  <a:spcBef>
                    <a:spcPct val="0"/>
                  </a:spcBef>
                  <a:spcAft>
                    <a:spcPct val="35000"/>
                  </a:spcAft>
                </a:pPr>
                <a:endParaRPr lang="en-US" sz="1000" kern="1200" dirty="0"/>
              </a:p>
              <a:p>
                <a:pPr lvl="0" algn="ctr" defTabSz="444500">
                  <a:lnSpc>
                    <a:spcPct val="90000"/>
                  </a:lnSpc>
                  <a:spcBef>
                    <a:spcPct val="0"/>
                  </a:spcBef>
                  <a:spcAft>
                    <a:spcPct val="35000"/>
                  </a:spcAft>
                </a:pPr>
                <a:endParaRPr lang="en-US" sz="1000" kern="1200" dirty="0"/>
              </a:p>
              <a:p>
                <a:pPr lvl="0" algn="ctr" defTabSz="444500">
                  <a:lnSpc>
                    <a:spcPct val="90000"/>
                  </a:lnSpc>
                  <a:spcBef>
                    <a:spcPct val="0"/>
                  </a:spcBef>
                  <a:spcAft>
                    <a:spcPct val="35000"/>
                  </a:spcAft>
                </a:pPr>
                <a:r>
                  <a:rPr lang="en-US" sz="1000" kern="1200" dirty="0"/>
                  <a:t> </a:t>
                </a:r>
              </a:p>
            </p:txBody>
          </p:sp>
          <p:sp>
            <p:nvSpPr>
              <p:cNvPr id="32" name="Hexagon 31"/>
              <p:cNvSpPr/>
              <p:nvPr/>
            </p:nvSpPr>
            <p:spPr>
              <a:xfrm>
                <a:off x="3566068" y="8635463"/>
                <a:ext cx="438486" cy="377814"/>
              </a:xfrm>
              <a:prstGeom prst="hexagon">
                <a:avLst>
                  <a:gd name="adj" fmla="val 28900"/>
                  <a:gd name="vf" fmla="val 115470"/>
                </a:avLst>
              </a:prstGeom>
            </p:spPr>
            <p:style>
              <a:lnRef idx="0">
                <a:schemeClr val="accent4">
                  <a:hueOff val="0"/>
                  <a:satOff val="0"/>
                  <a:lumOff val="0"/>
                  <a:alphaOff val="0"/>
                </a:schemeClr>
              </a:lnRef>
              <a:fillRef idx="1">
                <a:schemeClr val="accent4">
                  <a:tint val="40000"/>
                  <a:hueOff val="0"/>
                  <a:satOff val="0"/>
                  <a:lumOff val="0"/>
                  <a:alphaOff val="0"/>
                </a:schemeClr>
              </a:fillRef>
              <a:effectRef idx="0">
                <a:schemeClr val="accent4">
                  <a:tint val="40000"/>
                  <a:hueOff val="0"/>
                  <a:satOff val="0"/>
                  <a:lumOff val="0"/>
                  <a:alphaOff val="0"/>
                </a:schemeClr>
              </a:effectRef>
              <a:fontRef idx="minor">
                <a:schemeClr val="dk1">
                  <a:hueOff val="0"/>
                  <a:satOff val="0"/>
                  <a:lumOff val="0"/>
                  <a:alphaOff val="0"/>
                </a:schemeClr>
              </a:fontRef>
            </p:style>
          </p:sp>
          <p:sp>
            <p:nvSpPr>
              <p:cNvPr id="33" name="Freeform 32"/>
              <p:cNvSpPr/>
              <p:nvPr/>
            </p:nvSpPr>
            <p:spPr>
              <a:xfrm>
                <a:off x="3313574" y="8825362"/>
                <a:ext cx="952397" cy="823935"/>
              </a:xfrm>
              <a:custGeom>
                <a:avLst/>
                <a:gdLst>
                  <a:gd name="connsiteX0" fmla="*/ 0 w 952397"/>
                  <a:gd name="connsiteY0" fmla="*/ 411968 h 823935"/>
                  <a:gd name="connsiteX1" fmla="*/ 235398 w 952397"/>
                  <a:gd name="connsiteY1" fmla="*/ 0 h 823935"/>
                  <a:gd name="connsiteX2" fmla="*/ 716999 w 952397"/>
                  <a:gd name="connsiteY2" fmla="*/ 0 h 823935"/>
                  <a:gd name="connsiteX3" fmla="*/ 952397 w 952397"/>
                  <a:gd name="connsiteY3" fmla="*/ 411968 h 823935"/>
                  <a:gd name="connsiteX4" fmla="*/ 716999 w 952397"/>
                  <a:gd name="connsiteY4" fmla="*/ 823935 h 823935"/>
                  <a:gd name="connsiteX5" fmla="*/ 235398 w 952397"/>
                  <a:gd name="connsiteY5" fmla="*/ 823935 h 823935"/>
                  <a:gd name="connsiteX6" fmla="*/ 0 w 952397"/>
                  <a:gd name="connsiteY6" fmla="*/ 411968 h 823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397" h="823935">
                    <a:moveTo>
                      <a:pt x="0" y="411968"/>
                    </a:moveTo>
                    <a:lnTo>
                      <a:pt x="235398" y="0"/>
                    </a:lnTo>
                    <a:lnTo>
                      <a:pt x="716999" y="0"/>
                    </a:lnTo>
                    <a:lnTo>
                      <a:pt x="952397" y="411968"/>
                    </a:lnTo>
                    <a:lnTo>
                      <a:pt x="716999" y="823935"/>
                    </a:lnTo>
                    <a:lnTo>
                      <a:pt x="235398" y="823935"/>
                    </a:lnTo>
                    <a:lnTo>
                      <a:pt x="0" y="411968"/>
                    </a:lnTo>
                    <a:close/>
                  </a:path>
                </a:pathLst>
              </a:custGeom>
            </p:spPr>
            <p:style>
              <a:lnRef idx="2">
                <a:schemeClr val="accent4">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70532" tIns="149244" rIns="170532" bIns="149244" numCol="1" spcCol="1270" anchor="ctr" anchorCtr="0">
                <a:noAutofit/>
              </a:bodyPr>
              <a:lstStyle/>
              <a:p>
                <a:pPr lvl="0" algn="ctr" defTabSz="444500">
                  <a:lnSpc>
                    <a:spcPct val="90000"/>
                  </a:lnSpc>
                  <a:spcBef>
                    <a:spcPct val="0"/>
                  </a:spcBef>
                  <a:spcAft>
                    <a:spcPct val="35000"/>
                  </a:spcAft>
                </a:pPr>
                <a:endParaRPr lang="en-US" sz="1200" kern="1200" dirty="0"/>
              </a:p>
              <a:p>
                <a:pPr lvl="0" algn="ctr" defTabSz="444500">
                  <a:lnSpc>
                    <a:spcPct val="90000"/>
                  </a:lnSpc>
                  <a:spcBef>
                    <a:spcPct val="0"/>
                  </a:spcBef>
                  <a:spcAft>
                    <a:spcPct val="35000"/>
                  </a:spcAft>
                </a:pPr>
                <a:r>
                  <a:rPr lang="en-US" sz="1200" b="1" kern="1200" dirty="0"/>
                  <a:t>Technical Assistance</a:t>
                </a:r>
              </a:p>
              <a:p>
                <a:pPr lvl="0" algn="ctr" defTabSz="444500">
                  <a:lnSpc>
                    <a:spcPct val="90000"/>
                  </a:lnSpc>
                  <a:spcBef>
                    <a:spcPct val="0"/>
                  </a:spcBef>
                  <a:spcAft>
                    <a:spcPct val="35000"/>
                  </a:spcAft>
                </a:pPr>
                <a:endParaRPr lang="en-US" sz="1000" kern="1200" dirty="0"/>
              </a:p>
              <a:p>
                <a:pPr lvl="0" algn="ctr" defTabSz="444500">
                  <a:lnSpc>
                    <a:spcPct val="90000"/>
                  </a:lnSpc>
                  <a:spcBef>
                    <a:spcPct val="0"/>
                  </a:spcBef>
                  <a:spcAft>
                    <a:spcPct val="35000"/>
                  </a:spcAft>
                </a:pPr>
                <a:endParaRPr lang="en-US" sz="1000" kern="1200" dirty="0"/>
              </a:p>
              <a:p>
                <a:pPr lvl="0" algn="ctr" defTabSz="444500">
                  <a:lnSpc>
                    <a:spcPct val="90000"/>
                  </a:lnSpc>
                  <a:spcBef>
                    <a:spcPct val="0"/>
                  </a:spcBef>
                  <a:spcAft>
                    <a:spcPct val="35000"/>
                  </a:spcAft>
                </a:pPr>
                <a:r>
                  <a:rPr lang="en-US" sz="1000" kern="1200" dirty="0"/>
                  <a:t> </a:t>
                </a:r>
              </a:p>
            </p:txBody>
          </p:sp>
          <p:sp>
            <p:nvSpPr>
              <p:cNvPr id="34" name="Freeform 33"/>
              <p:cNvSpPr/>
              <p:nvPr/>
            </p:nvSpPr>
            <p:spPr>
              <a:xfrm>
                <a:off x="3313574" y="7827399"/>
                <a:ext cx="952397" cy="823935"/>
              </a:xfrm>
              <a:custGeom>
                <a:avLst/>
                <a:gdLst>
                  <a:gd name="connsiteX0" fmla="*/ 0 w 952397"/>
                  <a:gd name="connsiteY0" fmla="*/ 411968 h 823935"/>
                  <a:gd name="connsiteX1" fmla="*/ 235398 w 952397"/>
                  <a:gd name="connsiteY1" fmla="*/ 0 h 823935"/>
                  <a:gd name="connsiteX2" fmla="*/ 716999 w 952397"/>
                  <a:gd name="connsiteY2" fmla="*/ 0 h 823935"/>
                  <a:gd name="connsiteX3" fmla="*/ 952397 w 952397"/>
                  <a:gd name="connsiteY3" fmla="*/ 411968 h 823935"/>
                  <a:gd name="connsiteX4" fmla="*/ 716999 w 952397"/>
                  <a:gd name="connsiteY4" fmla="*/ 823935 h 823935"/>
                  <a:gd name="connsiteX5" fmla="*/ 235398 w 952397"/>
                  <a:gd name="connsiteY5" fmla="*/ 823935 h 823935"/>
                  <a:gd name="connsiteX6" fmla="*/ 0 w 952397"/>
                  <a:gd name="connsiteY6" fmla="*/ 411968 h 823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397" h="823935">
                    <a:moveTo>
                      <a:pt x="0" y="411968"/>
                    </a:moveTo>
                    <a:lnTo>
                      <a:pt x="235398" y="0"/>
                    </a:lnTo>
                    <a:lnTo>
                      <a:pt x="716999" y="0"/>
                    </a:lnTo>
                    <a:lnTo>
                      <a:pt x="952397" y="411968"/>
                    </a:lnTo>
                    <a:lnTo>
                      <a:pt x="716999" y="823935"/>
                    </a:lnTo>
                    <a:lnTo>
                      <a:pt x="235398" y="823935"/>
                    </a:lnTo>
                    <a:lnTo>
                      <a:pt x="0" y="411968"/>
                    </a:lnTo>
                    <a:close/>
                  </a:path>
                </a:pathLst>
              </a:custGeom>
            </p:spPr>
            <p:style>
              <a:lnRef idx="2">
                <a:schemeClr val="accent4">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70532" tIns="149244" rIns="170532" bIns="149244" numCol="1" spcCol="1270" anchor="ctr" anchorCtr="0">
                <a:noAutofit/>
              </a:bodyPr>
              <a:lstStyle/>
              <a:p>
                <a:pPr lvl="0" algn="ctr" defTabSz="444500">
                  <a:lnSpc>
                    <a:spcPct val="90000"/>
                  </a:lnSpc>
                  <a:spcBef>
                    <a:spcPct val="0"/>
                  </a:spcBef>
                  <a:spcAft>
                    <a:spcPct val="35000"/>
                  </a:spcAft>
                </a:pPr>
                <a:r>
                  <a:rPr lang="en-US" sz="1600" b="1" kern="1200" dirty="0"/>
                  <a:t>Finance for MSMEs</a:t>
                </a:r>
              </a:p>
              <a:p>
                <a:pPr lvl="0" algn="ctr" defTabSz="444500">
                  <a:lnSpc>
                    <a:spcPct val="90000"/>
                  </a:lnSpc>
                  <a:spcBef>
                    <a:spcPct val="0"/>
                  </a:spcBef>
                  <a:spcAft>
                    <a:spcPct val="35000"/>
                  </a:spcAft>
                </a:pPr>
                <a:endParaRPr lang="en-US" sz="1000" kern="1200" dirty="0"/>
              </a:p>
              <a:p>
                <a:pPr lvl="0" algn="ctr" defTabSz="444500">
                  <a:lnSpc>
                    <a:spcPct val="90000"/>
                  </a:lnSpc>
                  <a:spcBef>
                    <a:spcPct val="0"/>
                  </a:spcBef>
                  <a:spcAft>
                    <a:spcPct val="35000"/>
                  </a:spcAft>
                </a:pPr>
                <a:endParaRPr lang="en-US" sz="1000" kern="1200" dirty="0"/>
              </a:p>
            </p:txBody>
          </p:sp>
        </p:grpSp>
        <p:pic>
          <p:nvPicPr>
            <p:cNvPr id="35" name="Picture 34">
              <a:extLst>
                <a:ext uri="{FF2B5EF4-FFF2-40B4-BE49-F238E27FC236}">
                  <a16:creationId xmlns:a16="http://schemas.microsoft.com/office/drawing/2014/main" id="{03FF7B96-9B85-4597-BDB9-6D066D774472}"/>
                </a:ext>
              </a:extLst>
            </p:cNvPr>
            <p:cNvPicPr>
              <a:picLocks noChangeAspect="1"/>
            </p:cNvPicPr>
            <p:nvPr/>
          </p:nvPicPr>
          <p:blipFill>
            <a:blip r:embed="rId3"/>
            <a:stretch>
              <a:fillRect/>
            </a:stretch>
          </p:blipFill>
          <p:spPr>
            <a:xfrm>
              <a:off x="5600603" y="8184480"/>
              <a:ext cx="483475" cy="426776"/>
            </a:xfrm>
            <a:prstGeom prst="rect">
              <a:avLst/>
            </a:prstGeom>
          </p:spPr>
        </p:pic>
        <p:pic>
          <p:nvPicPr>
            <p:cNvPr id="36" name="Picture 35">
              <a:extLst>
                <a:ext uri="{FF2B5EF4-FFF2-40B4-BE49-F238E27FC236}">
                  <a16:creationId xmlns:a16="http://schemas.microsoft.com/office/drawing/2014/main" id="{A73FC2C9-6B73-48F5-BF80-B039ADE1B969}"/>
                </a:ext>
              </a:extLst>
            </p:cNvPr>
            <p:cNvPicPr>
              <a:picLocks noChangeAspect="1"/>
            </p:cNvPicPr>
            <p:nvPr/>
          </p:nvPicPr>
          <p:blipFill>
            <a:blip r:embed="rId4"/>
            <a:stretch>
              <a:fillRect/>
            </a:stretch>
          </p:blipFill>
          <p:spPr>
            <a:xfrm>
              <a:off x="5600603" y="9163403"/>
              <a:ext cx="483475" cy="446848"/>
            </a:xfrm>
            <a:prstGeom prst="rect">
              <a:avLst/>
            </a:prstGeom>
          </p:spPr>
        </p:pic>
        <p:pic>
          <p:nvPicPr>
            <p:cNvPr id="37" name="Picture 36">
              <a:extLst>
                <a:ext uri="{FF2B5EF4-FFF2-40B4-BE49-F238E27FC236}">
                  <a16:creationId xmlns:a16="http://schemas.microsoft.com/office/drawing/2014/main" id="{8CCE592D-6329-438E-9809-D284B1EC1146}"/>
                </a:ext>
              </a:extLst>
            </p:cNvPr>
            <p:cNvPicPr>
              <a:picLocks noChangeAspect="1"/>
            </p:cNvPicPr>
            <p:nvPr/>
          </p:nvPicPr>
          <p:blipFill>
            <a:blip r:embed="rId5"/>
            <a:stretch>
              <a:fillRect/>
            </a:stretch>
          </p:blipFill>
          <p:spPr>
            <a:xfrm>
              <a:off x="3876907" y="9162642"/>
              <a:ext cx="424200" cy="459726"/>
            </a:xfrm>
            <a:prstGeom prst="rect">
              <a:avLst/>
            </a:prstGeom>
          </p:spPr>
        </p:pic>
        <p:pic>
          <p:nvPicPr>
            <p:cNvPr id="38" name="Picture 37">
              <a:extLst>
                <a:ext uri="{FF2B5EF4-FFF2-40B4-BE49-F238E27FC236}">
                  <a16:creationId xmlns:a16="http://schemas.microsoft.com/office/drawing/2014/main" id="{FE309EFD-D0CE-45BB-9D7E-79B50AB3A729}"/>
                </a:ext>
              </a:extLst>
            </p:cNvPr>
            <p:cNvPicPr>
              <a:picLocks noChangeAspect="1"/>
            </p:cNvPicPr>
            <p:nvPr/>
          </p:nvPicPr>
          <p:blipFill>
            <a:blip r:embed="rId6"/>
            <a:stretch>
              <a:fillRect/>
            </a:stretch>
          </p:blipFill>
          <p:spPr>
            <a:xfrm>
              <a:off x="4729572" y="9709951"/>
              <a:ext cx="552366" cy="410369"/>
            </a:xfrm>
            <a:prstGeom prst="rect">
              <a:avLst/>
            </a:prstGeom>
          </p:spPr>
        </p:pic>
        <p:pic>
          <p:nvPicPr>
            <p:cNvPr id="39" name="Picture 38">
              <a:extLst>
                <a:ext uri="{FF2B5EF4-FFF2-40B4-BE49-F238E27FC236}">
                  <a16:creationId xmlns:a16="http://schemas.microsoft.com/office/drawing/2014/main" id="{6F6B32F7-608A-4E5F-BB02-A608DF603BA2}"/>
                </a:ext>
              </a:extLst>
            </p:cNvPr>
            <p:cNvPicPr>
              <a:picLocks noChangeAspect="1"/>
            </p:cNvPicPr>
            <p:nvPr/>
          </p:nvPicPr>
          <p:blipFill>
            <a:blip r:embed="rId7"/>
            <a:stretch>
              <a:fillRect/>
            </a:stretch>
          </p:blipFill>
          <p:spPr>
            <a:xfrm>
              <a:off x="3939967" y="8212480"/>
              <a:ext cx="336331" cy="414590"/>
            </a:xfrm>
            <a:prstGeom prst="rect">
              <a:avLst/>
            </a:prstGeom>
          </p:spPr>
        </p:pic>
        <p:sp>
          <p:nvSpPr>
            <p:cNvPr id="40" name="TextBox 39"/>
            <p:cNvSpPr txBox="1"/>
            <p:nvPr/>
          </p:nvSpPr>
          <p:spPr>
            <a:xfrm>
              <a:off x="4661580" y="8391073"/>
              <a:ext cx="676304" cy="678770"/>
            </a:xfrm>
            <a:prstGeom prst="rect">
              <a:avLst/>
            </a:prstGeom>
            <a:noFill/>
          </p:spPr>
          <p:txBody>
            <a:bodyPr wrap="none" rtlCol="0">
              <a:spAutoFit/>
            </a:bodyPr>
            <a:lstStyle/>
            <a:p>
              <a:pPr algn="ctr"/>
              <a:r>
                <a:rPr lang="en-US" sz="1600" b="1" dirty="0"/>
                <a:t>FOOD </a:t>
              </a:r>
            </a:p>
            <a:p>
              <a:pPr algn="ctr"/>
              <a:r>
                <a:rPr lang="en-US" sz="1600" b="1" dirty="0"/>
                <a:t>AND </a:t>
              </a:r>
            </a:p>
            <a:p>
              <a:pPr algn="ctr"/>
              <a:r>
                <a:rPr lang="en-US" sz="1600" b="1" dirty="0"/>
                <a:t>NUTRITION </a:t>
              </a:r>
            </a:p>
            <a:p>
              <a:pPr algn="ctr"/>
              <a:r>
                <a:rPr lang="en-US" sz="1600" b="1" dirty="0"/>
                <a:t>SECURITY</a:t>
              </a:r>
            </a:p>
          </p:txBody>
        </p:sp>
      </p:grpSp>
      <p:sp>
        <p:nvSpPr>
          <p:cNvPr id="41" name="Title 1">
            <a:extLst>
              <a:ext uri="{FF2B5EF4-FFF2-40B4-BE49-F238E27FC236}">
                <a16:creationId xmlns:a16="http://schemas.microsoft.com/office/drawing/2014/main" id="{1DBE8F58-CF95-4983-8EF6-072009CDA980}"/>
              </a:ext>
            </a:extLst>
          </p:cNvPr>
          <p:cNvSpPr txBox="1">
            <a:spLocks/>
          </p:cNvSpPr>
          <p:nvPr/>
        </p:nvSpPr>
        <p:spPr>
          <a:xfrm>
            <a:off x="808250" y="-42628"/>
            <a:ext cx="10515600" cy="1325563"/>
          </a:xfrm>
          <a:prstGeom prst="rect">
            <a:avLst/>
          </a:prstGeom>
          <a:noFill/>
          <a:ln>
            <a:solidFill>
              <a:schemeClr val="tx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dirty="0">
                <a:solidFill>
                  <a:schemeClr val="bg1">
                    <a:lumMod val="50000"/>
                  </a:schemeClr>
                </a:solidFill>
                <a:latin typeface="Helvetica" panose="020B0604020202020204" pitchFamily="34" charset="0"/>
                <a:cs typeface="Helvetica" panose="020B0604020202020204" pitchFamily="34" charset="0"/>
              </a:rPr>
              <a:t>5 Pillars in the Strategy</a:t>
            </a:r>
            <a:endParaRPr lang="en-GB" sz="4800" dirty="0">
              <a:solidFill>
                <a:schemeClr val="bg1">
                  <a:lumMod val="50000"/>
                </a:schemeClr>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16718430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descr="Image result for sun business network">
            <a:extLst>
              <a:ext uri="{FF2B5EF4-FFF2-40B4-BE49-F238E27FC236}">
                <a16:creationId xmlns:a16="http://schemas.microsoft.com/office/drawing/2014/main" id="{055C7292-6034-4956-B15C-11A728E1AE7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76112" y="6217750"/>
            <a:ext cx="2449311" cy="491600"/>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a:extLst>
              <a:ext uri="{FF2B5EF4-FFF2-40B4-BE49-F238E27FC236}">
                <a16:creationId xmlns:a16="http://schemas.microsoft.com/office/drawing/2014/main" id="{E4ED10BE-6F3D-4C05-A2FF-E5B9063D4BEA}"/>
              </a:ext>
            </a:extLst>
          </p:cNvPr>
          <p:cNvSpPr/>
          <p:nvPr/>
        </p:nvSpPr>
        <p:spPr>
          <a:xfrm flipV="1">
            <a:off x="0" y="6070643"/>
            <a:ext cx="12192000" cy="127541"/>
          </a:xfrm>
          <a:prstGeom prst="rect">
            <a:avLst/>
          </a:prstGeom>
          <a:solidFill>
            <a:srgbClr val="F582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graphicFrame>
        <p:nvGraphicFramePr>
          <p:cNvPr id="10" name="Content Placeholder 3">
            <a:extLst>
              <a:ext uri="{FF2B5EF4-FFF2-40B4-BE49-F238E27FC236}">
                <a16:creationId xmlns:a16="http://schemas.microsoft.com/office/drawing/2014/main" id="{E1B9454F-5E7D-46EF-ACAA-7C0E0BF57C03}"/>
              </a:ext>
            </a:extLst>
          </p:cNvPr>
          <p:cNvGraphicFramePr>
            <a:graphicFrameLocks noGrp="1"/>
          </p:cNvGraphicFramePr>
          <p:nvPr>
            <p:ph idx="1"/>
            <p:extLst>
              <p:ext uri="{D42A27DB-BD31-4B8C-83A1-F6EECF244321}">
                <p14:modId xmlns:p14="http://schemas.microsoft.com/office/powerpoint/2010/main" val="1950159294"/>
              </p:ext>
            </p:extLst>
          </p:nvPr>
        </p:nvGraphicFramePr>
        <p:xfrm>
          <a:off x="457200" y="304800"/>
          <a:ext cx="10021024" cy="5613401"/>
        </p:xfrm>
        <a:graphic>
          <a:graphicData uri="http://schemas.openxmlformats.org/drawingml/2006/table">
            <a:tbl>
              <a:tblPr firstRow="1" firstCol="1" bandRow="1"/>
              <a:tblGrid>
                <a:gridCol w="2160087">
                  <a:extLst>
                    <a:ext uri="{9D8B030D-6E8A-4147-A177-3AD203B41FA5}">
                      <a16:colId xmlns:a16="http://schemas.microsoft.com/office/drawing/2014/main" val="4244185862"/>
                    </a:ext>
                  </a:extLst>
                </a:gridCol>
                <a:gridCol w="5343480">
                  <a:extLst>
                    <a:ext uri="{9D8B030D-6E8A-4147-A177-3AD203B41FA5}">
                      <a16:colId xmlns:a16="http://schemas.microsoft.com/office/drawing/2014/main" val="2129145452"/>
                    </a:ext>
                  </a:extLst>
                </a:gridCol>
                <a:gridCol w="2517457">
                  <a:extLst>
                    <a:ext uri="{9D8B030D-6E8A-4147-A177-3AD203B41FA5}">
                      <a16:colId xmlns:a16="http://schemas.microsoft.com/office/drawing/2014/main" val="3584371014"/>
                    </a:ext>
                  </a:extLst>
                </a:gridCol>
              </a:tblGrid>
              <a:tr h="729998">
                <a:tc>
                  <a:txBody>
                    <a:bodyPr/>
                    <a:lstStyle/>
                    <a:p>
                      <a:pPr algn="just" fontAlgn="b">
                        <a:lnSpc>
                          <a:spcPct val="107000"/>
                        </a:lnSpc>
                        <a:spcBef>
                          <a:spcPts val="0"/>
                        </a:spcBef>
                        <a:spcAft>
                          <a:spcPts val="800"/>
                        </a:spcAft>
                      </a:pPr>
                      <a:r>
                        <a:rPr lang="en-US" sz="1600" b="1" i="0" u="none" strike="noStrike">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Intervention area/s</a:t>
                      </a:r>
                      <a:endParaRPr lang="en-US" sz="2400" b="0" i="0" u="none" strike="noStrike">
                        <a:effectLst/>
                        <a:latin typeface="Arial" panose="020B0604020202020204" pitchFamily="34" charset="0"/>
                      </a:endParaRPr>
                    </a:p>
                  </a:txBody>
                  <a:tcPr marL="90956" marR="90956" marT="1263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
                        <a:lnSpc>
                          <a:spcPct val="107000"/>
                        </a:lnSpc>
                        <a:spcBef>
                          <a:spcPts val="0"/>
                        </a:spcBef>
                        <a:spcAft>
                          <a:spcPts val="800"/>
                        </a:spcAft>
                      </a:pPr>
                      <a:r>
                        <a:rPr lang="en-US" sz="1600" b="1" i="0" u="none" strike="noStrike"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Key Activities</a:t>
                      </a:r>
                      <a:endParaRPr lang="en-US" sz="2400" b="0" i="0" u="none" strike="noStrike" dirty="0">
                        <a:effectLst/>
                        <a:latin typeface="Arial" panose="020B0604020202020204" pitchFamily="34" charset="0"/>
                      </a:endParaRPr>
                    </a:p>
                  </a:txBody>
                  <a:tcPr marL="90956" marR="90956" marT="1263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
                        <a:lnSpc>
                          <a:spcPct val="107000"/>
                        </a:lnSpc>
                        <a:spcBef>
                          <a:spcPts val="0"/>
                        </a:spcBef>
                        <a:spcAft>
                          <a:spcPts val="800"/>
                        </a:spcAft>
                      </a:pPr>
                      <a:r>
                        <a:rPr lang="en-US" sz="1600" b="1" i="0" u="none" strike="noStrike"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S Short/Medium/Long</a:t>
                      </a:r>
                      <a:endParaRPr lang="en-US" sz="2400" b="0" i="0" u="none" strike="noStrike" dirty="0">
                        <a:effectLst/>
                        <a:latin typeface="Arial" panose="020B0604020202020204" pitchFamily="34" charset="0"/>
                      </a:endParaRPr>
                    </a:p>
                  </a:txBody>
                  <a:tcPr marL="90956" marR="90956" marT="1263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87889268"/>
                  </a:ext>
                </a:extLst>
              </a:tr>
              <a:tr h="523257">
                <a:tc rowSpan="5">
                  <a:txBody>
                    <a:bodyPr/>
                    <a:lstStyle/>
                    <a:p>
                      <a:pPr algn="just" fontAlgn="ctr">
                        <a:lnSpc>
                          <a:spcPct val="107000"/>
                        </a:lnSpc>
                        <a:spcBef>
                          <a:spcPts val="0"/>
                        </a:spcBef>
                        <a:spcAft>
                          <a:spcPts val="800"/>
                        </a:spcAft>
                      </a:pPr>
                      <a:r>
                        <a:rPr lang="en-US" sz="1600" b="0" i="0" u="none" strike="noStrike">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Access to Finance</a:t>
                      </a:r>
                      <a:endParaRPr lang="en-US" sz="2400" b="0" i="0" u="none" strike="noStrike">
                        <a:effectLst/>
                        <a:latin typeface="Arial" panose="020B0604020202020204" pitchFamily="34" charset="0"/>
                      </a:endParaRPr>
                    </a:p>
                  </a:txBody>
                  <a:tcPr marL="121275" marR="121275" marT="60637" marB="6063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
                        <a:lnSpc>
                          <a:spcPct val="107000"/>
                        </a:lnSpc>
                        <a:spcBef>
                          <a:spcPts val="0"/>
                        </a:spcBef>
                        <a:spcAft>
                          <a:spcPts val="800"/>
                        </a:spcAft>
                      </a:pPr>
                      <a:r>
                        <a:rPr lang="en-US" sz="1600" b="0" i="0" u="none" strike="noStrike">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Assess financial needs and gaps of the SME's </a:t>
                      </a:r>
                      <a:endParaRPr lang="en-US" sz="2400" b="0" i="0" u="none" strike="noStrike">
                        <a:effectLst/>
                        <a:latin typeface="Arial" panose="020B0604020202020204" pitchFamily="34" charset="0"/>
                      </a:endParaRPr>
                    </a:p>
                  </a:txBody>
                  <a:tcPr marL="90956" marR="90956" marT="1263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lnSpc>
                          <a:spcPct val="107000"/>
                        </a:lnSpc>
                        <a:spcBef>
                          <a:spcPts val="0"/>
                        </a:spcBef>
                        <a:spcAft>
                          <a:spcPts val="800"/>
                        </a:spcAft>
                      </a:pPr>
                      <a:r>
                        <a:rPr lang="en-US" sz="1600" b="0" i="0" u="none" strike="noStrike">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S</a:t>
                      </a:r>
                      <a:endParaRPr lang="en-US" sz="2400" b="0" i="0" u="none" strike="noStrike">
                        <a:effectLst/>
                        <a:latin typeface="Arial" panose="020B0604020202020204" pitchFamily="34" charset="0"/>
                      </a:endParaRPr>
                    </a:p>
                  </a:txBody>
                  <a:tcPr marL="90956" marR="90956" marT="1263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35296963"/>
                  </a:ext>
                </a:extLst>
              </a:tr>
              <a:tr h="271355">
                <a:tc vMerge="1">
                  <a:txBody>
                    <a:bodyPr/>
                    <a:lstStyle/>
                    <a:p>
                      <a:endParaRPr lang="en-GB"/>
                    </a:p>
                  </a:txBody>
                  <a:tcPr/>
                </a:tc>
                <a:tc>
                  <a:txBody>
                    <a:bodyPr/>
                    <a:lstStyle/>
                    <a:p>
                      <a:pPr algn="just" fontAlgn="b">
                        <a:lnSpc>
                          <a:spcPct val="107000"/>
                        </a:lnSpc>
                        <a:spcBef>
                          <a:spcPts val="0"/>
                        </a:spcBef>
                        <a:spcAft>
                          <a:spcPts val="800"/>
                        </a:spcAft>
                      </a:pPr>
                      <a:r>
                        <a:rPr lang="en-US" sz="1600" b="0" i="0" u="none" strike="noStrike">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Organize a profile of investable SME's</a:t>
                      </a:r>
                      <a:endParaRPr lang="en-US" sz="2400" b="0" i="0" u="none" strike="noStrike">
                        <a:effectLst/>
                        <a:latin typeface="Arial" panose="020B0604020202020204" pitchFamily="34" charset="0"/>
                      </a:endParaRPr>
                    </a:p>
                  </a:txBody>
                  <a:tcPr marL="90956" marR="90956" marT="1263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lnSpc>
                          <a:spcPct val="107000"/>
                        </a:lnSpc>
                        <a:spcBef>
                          <a:spcPts val="0"/>
                        </a:spcBef>
                        <a:spcAft>
                          <a:spcPts val="800"/>
                        </a:spcAft>
                      </a:pPr>
                      <a:r>
                        <a:rPr lang="en-US" sz="1600" b="0" i="0" u="none" strike="noStrike">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S</a:t>
                      </a:r>
                      <a:endParaRPr lang="en-US" sz="2400" b="0" i="0" u="none" strike="noStrike">
                        <a:effectLst/>
                        <a:latin typeface="Arial" panose="020B0604020202020204" pitchFamily="34" charset="0"/>
                      </a:endParaRPr>
                    </a:p>
                  </a:txBody>
                  <a:tcPr marL="90956" marR="90956" marT="1263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8217026"/>
                  </a:ext>
                </a:extLst>
              </a:tr>
              <a:tr h="1530865">
                <a:tc vMerge="1">
                  <a:txBody>
                    <a:bodyPr/>
                    <a:lstStyle/>
                    <a:p>
                      <a:endParaRPr lang="en-GB"/>
                    </a:p>
                  </a:txBody>
                  <a:tcPr/>
                </a:tc>
                <a:tc>
                  <a:txBody>
                    <a:bodyPr/>
                    <a:lstStyle/>
                    <a:p>
                      <a:pPr algn="just" fontAlgn="b">
                        <a:lnSpc>
                          <a:spcPct val="107000"/>
                        </a:lnSpc>
                        <a:spcBef>
                          <a:spcPts val="0"/>
                        </a:spcBef>
                        <a:spcAft>
                          <a:spcPts val="800"/>
                        </a:spcAft>
                      </a:pPr>
                      <a:r>
                        <a:rPr lang="en-US" sz="1600" b="0" i="0" u="none" strike="noStrike"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Convene a profile of financial service providers and investors (landscaping/mapping) who offer services with terms and conditions suitable for SME’s in rural and urban areas</a:t>
                      </a:r>
                      <a:endParaRPr lang="en-US" sz="2400" b="0" i="0" u="none" strike="noStrike" dirty="0">
                        <a:effectLst/>
                        <a:latin typeface="Arial" panose="020B0604020202020204" pitchFamily="34" charset="0"/>
                      </a:endParaRPr>
                    </a:p>
                  </a:txBody>
                  <a:tcPr marL="90956" marR="90956" marT="1263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lnSpc>
                          <a:spcPct val="107000"/>
                        </a:lnSpc>
                        <a:spcBef>
                          <a:spcPts val="0"/>
                        </a:spcBef>
                        <a:spcAft>
                          <a:spcPts val="800"/>
                        </a:spcAft>
                      </a:pPr>
                      <a:r>
                        <a:rPr lang="en-US" sz="1600" b="0" i="0" u="none" strike="noStrike"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S</a:t>
                      </a:r>
                      <a:endParaRPr lang="en-US" sz="2400" b="0" i="0" u="none" strike="noStrike" dirty="0">
                        <a:effectLst/>
                        <a:latin typeface="Arial" panose="020B0604020202020204" pitchFamily="34" charset="0"/>
                      </a:endParaRPr>
                    </a:p>
                    <a:p>
                      <a:pPr algn="ctr" fontAlgn="b">
                        <a:lnSpc>
                          <a:spcPct val="107000"/>
                        </a:lnSpc>
                        <a:spcBef>
                          <a:spcPts val="0"/>
                        </a:spcBef>
                        <a:spcAft>
                          <a:spcPts val="800"/>
                        </a:spcAft>
                      </a:pPr>
                      <a:r>
                        <a:rPr lang="en-US" sz="1600" b="0" i="0" u="none" strike="noStrike"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en-US" sz="2400" b="0" i="0" u="none" strike="noStrike" dirty="0">
                        <a:effectLst/>
                        <a:latin typeface="Arial" panose="020B0604020202020204" pitchFamily="34" charset="0"/>
                      </a:endParaRPr>
                    </a:p>
                  </a:txBody>
                  <a:tcPr marL="90956" marR="90956" marT="1263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79324587"/>
                  </a:ext>
                </a:extLst>
              </a:tr>
              <a:tr h="1278963">
                <a:tc vMerge="1">
                  <a:txBody>
                    <a:bodyPr/>
                    <a:lstStyle/>
                    <a:p>
                      <a:endParaRPr lang="en-GB"/>
                    </a:p>
                  </a:txBody>
                  <a:tcPr/>
                </a:tc>
                <a:tc>
                  <a:txBody>
                    <a:bodyPr/>
                    <a:lstStyle/>
                    <a:p>
                      <a:pPr algn="just" fontAlgn="b">
                        <a:lnSpc>
                          <a:spcPct val="107000"/>
                        </a:lnSpc>
                        <a:spcBef>
                          <a:spcPts val="0"/>
                        </a:spcBef>
                        <a:spcAft>
                          <a:spcPts val="800"/>
                        </a:spcAft>
                      </a:pPr>
                      <a:r>
                        <a:rPr lang="en-US" sz="1600" b="0" i="0" u="none" strike="noStrike">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Organize capacity building on financial management (book-keeping, checks and controls for payments, pricing, invoices, internal control procedures/policies etc.)</a:t>
                      </a:r>
                      <a:endParaRPr lang="en-US" sz="2400" b="0" i="0" u="none" strike="noStrike">
                        <a:effectLst/>
                        <a:latin typeface="Arial" panose="020B0604020202020204" pitchFamily="34" charset="0"/>
                      </a:endParaRPr>
                    </a:p>
                  </a:txBody>
                  <a:tcPr marL="90956" marR="90956" marT="1263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lnSpc>
                          <a:spcPct val="107000"/>
                        </a:lnSpc>
                        <a:spcBef>
                          <a:spcPts val="0"/>
                        </a:spcBef>
                        <a:spcAft>
                          <a:spcPts val="800"/>
                        </a:spcAft>
                      </a:pPr>
                      <a:r>
                        <a:rPr lang="en-US" sz="1600" b="0" i="0" u="none" strike="noStrike">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M</a:t>
                      </a:r>
                      <a:endParaRPr lang="en-US" sz="2400" b="0" i="0" u="none" strike="noStrike">
                        <a:effectLst/>
                        <a:latin typeface="Arial" panose="020B0604020202020204" pitchFamily="34" charset="0"/>
                      </a:endParaRPr>
                    </a:p>
                  </a:txBody>
                  <a:tcPr marL="90956" marR="90956" marT="1263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6204178"/>
                  </a:ext>
                </a:extLst>
              </a:tr>
              <a:tr h="1278963">
                <a:tc vMerge="1">
                  <a:txBody>
                    <a:bodyPr/>
                    <a:lstStyle/>
                    <a:p>
                      <a:endParaRPr lang="en-GB"/>
                    </a:p>
                  </a:txBody>
                  <a:tcPr/>
                </a:tc>
                <a:tc>
                  <a:txBody>
                    <a:bodyPr/>
                    <a:lstStyle/>
                    <a:p>
                      <a:pPr algn="just" fontAlgn="b">
                        <a:lnSpc>
                          <a:spcPct val="107000"/>
                        </a:lnSpc>
                        <a:spcBef>
                          <a:spcPts val="0"/>
                        </a:spcBef>
                        <a:spcAft>
                          <a:spcPts val="800"/>
                        </a:spcAft>
                      </a:pPr>
                      <a:r>
                        <a:rPr lang="en-US" sz="1600" b="0" i="0" u="none" strike="noStrike">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Facilitate partnerships and linkages of SME's to financial service providers (e.g. banks, investors, civil society organizations, government, donors, etc.) (including pitch competitions)</a:t>
                      </a:r>
                      <a:endParaRPr lang="en-US" sz="2400" b="0" i="0" u="none" strike="noStrike">
                        <a:effectLst/>
                        <a:latin typeface="Arial" panose="020B0604020202020204" pitchFamily="34" charset="0"/>
                      </a:endParaRPr>
                    </a:p>
                  </a:txBody>
                  <a:tcPr marL="90956" marR="90956" marT="1263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lnSpc>
                          <a:spcPct val="107000"/>
                        </a:lnSpc>
                        <a:spcBef>
                          <a:spcPts val="0"/>
                        </a:spcBef>
                        <a:spcAft>
                          <a:spcPts val="800"/>
                        </a:spcAft>
                      </a:pPr>
                      <a:r>
                        <a:rPr lang="en-US" sz="1600" b="0" i="0" u="none" strike="noStrike"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M</a:t>
                      </a:r>
                      <a:endParaRPr lang="en-US" sz="2400" b="0" i="0" u="none" strike="noStrike" dirty="0">
                        <a:effectLst/>
                        <a:latin typeface="Arial" panose="020B0604020202020204" pitchFamily="34" charset="0"/>
                      </a:endParaRPr>
                    </a:p>
                  </a:txBody>
                  <a:tcPr marL="90956" marR="90956" marT="1263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82209959"/>
                  </a:ext>
                </a:extLst>
              </a:tr>
            </a:tbl>
          </a:graphicData>
        </a:graphic>
      </p:graphicFrame>
      <p:sp>
        <p:nvSpPr>
          <p:cNvPr id="3" name="Freeform 9">
            <a:extLst>
              <a:ext uri="{FF2B5EF4-FFF2-40B4-BE49-F238E27FC236}">
                <a16:creationId xmlns:a16="http://schemas.microsoft.com/office/drawing/2014/main" id="{8F1D38C2-4782-4BAA-922E-B1F185374390}"/>
              </a:ext>
            </a:extLst>
          </p:cNvPr>
          <p:cNvSpPr/>
          <p:nvPr/>
        </p:nvSpPr>
        <p:spPr>
          <a:xfrm>
            <a:off x="10478224" y="16329"/>
            <a:ext cx="1493197" cy="1307598"/>
          </a:xfrm>
          <a:custGeom>
            <a:avLst/>
            <a:gdLst>
              <a:gd name="connsiteX0" fmla="*/ 0 w 952397"/>
              <a:gd name="connsiteY0" fmla="*/ 411968 h 823935"/>
              <a:gd name="connsiteX1" fmla="*/ 235398 w 952397"/>
              <a:gd name="connsiteY1" fmla="*/ 0 h 823935"/>
              <a:gd name="connsiteX2" fmla="*/ 716999 w 952397"/>
              <a:gd name="connsiteY2" fmla="*/ 0 h 823935"/>
              <a:gd name="connsiteX3" fmla="*/ 952397 w 952397"/>
              <a:gd name="connsiteY3" fmla="*/ 411968 h 823935"/>
              <a:gd name="connsiteX4" fmla="*/ 716999 w 952397"/>
              <a:gd name="connsiteY4" fmla="*/ 823935 h 823935"/>
              <a:gd name="connsiteX5" fmla="*/ 235398 w 952397"/>
              <a:gd name="connsiteY5" fmla="*/ 823935 h 823935"/>
              <a:gd name="connsiteX6" fmla="*/ 0 w 952397"/>
              <a:gd name="connsiteY6" fmla="*/ 411968 h 823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397" h="823935">
                <a:moveTo>
                  <a:pt x="0" y="411968"/>
                </a:moveTo>
                <a:lnTo>
                  <a:pt x="235398" y="0"/>
                </a:lnTo>
                <a:lnTo>
                  <a:pt x="716999" y="0"/>
                </a:lnTo>
                <a:lnTo>
                  <a:pt x="952397" y="411968"/>
                </a:lnTo>
                <a:lnTo>
                  <a:pt x="716999" y="823935"/>
                </a:lnTo>
                <a:lnTo>
                  <a:pt x="235398" y="823935"/>
                </a:lnTo>
                <a:lnTo>
                  <a:pt x="0" y="411968"/>
                </a:lnTo>
                <a:close/>
              </a:path>
            </a:pathLst>
          </a:custGeom>
        </p:spPr>
        <p:style>
          <a:lnRef idx="2">
            <a:schemeClr val="accent4">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70532" tIns="149244" rIns="170532" bIns="149244" numCol="1" spcCol="1270" anchor="ctr" anchorCtr="0">
            <a:noAutofit/>
          </a:bodyPr>
          <a:lstStyle/>
          <a:p>
            <a:pPr lvl="0" algn="ctr" defTabSz="444500">
              <a:lnSpc>
                <a:spcPct val="90000"/>
              </a:lnSpc>
              <a:spcBef>
                <a:spcPct val="0"/>
              </a:spcBef>
              <a:spcAft>
                <a:spcPct val="35000"/>
              </a:spcAft>
            </a:pPr>
            <a:r>
              <a:rPr lang="en-US" sz="1600" b="1" kern="1200" dirty="0"/>
              <a:t>Finance </a:t>
            </a:r>
            <a:r>
              <a:rPr lang="en-US" sz="1600" b="1" dirty="0"/>
              <a:t>for MSMEs</a:t>
            </a:r>
            <a:endParaRPr lang="en-US" sz="1600" b="1" kern="1200" dirty="0"/>
          </a:p>
          <a:p>
            <a:pPr lvl="0" algn="ctr" defTabSz="444500">
              <a:lnSpc>
                <a:spcPct val="90000"/>
              </a:lnSpc>
              <a:spcBef>
                <a:spcPct val="0"/>
              </a:spcBef>
              <a:spcAft>
                <a:spcPct val="35000"/>
              </a:spcAft>
            </a:pPr>
            <a:endParaRPr lang="en-US" sz="1000" kern="1200" dirty="0"/>
          </a:p>
          <a:p>
            <a:pPr lvl="0" algn="ctr" defTabSz="444500">
              <a:lnSpc>
                <a:spcPct val="90000"/>
              </a:lnSpc>
              <a:spcBef>
                <a:spcPct val="0"/>
              </a:spcBef>
              <a:spcAft>
                <a:spcPct val="35000"/>
              </a:spcAft>
            </a:pPr>
            <a:endParaRPr lang="en-US" sz="1000" kern="1200" dirty="0"/>
          </a:p>
        </p:txBody>
      </p:sp>
      <p:pic>
        <p:nvPicPr>
          <p:cNvPr id="4" name="Picture 3">
            <a:extLst>
              <a:ext uri="{FF2B5EF4-FFF2-40B4-BE49-F238E27FC236}">
                <a16:creationId xmlns:a16="http://schemas.microsoft.com/office/drawing/2014/main" id="{5DBCC6D2-9475-4050-9E77-929189F58CC8}"/>
              </a:ext>
            </a:extLst>
          </p:cNvPr>
          <p:cNvPicPr>
            <a:picLocks noChangeAspect="1"/>
          </p:cNvPicPr>
          <p:nvPr/>
        </p:nvPicPr>
        <p:blipFill>
          <a:blip r:embed="rId4"/>
          <a:stretch>
            <a:fillRect/>
          </a:stretch>
        </p:blipFill>
        <p:spPr>
          <a:xfrm>
            <a:off x="11033142" y="702129"/>
            <a:ext cx="597251" cy="566962"/>
          </a:xfrm>
          <a:prstGeom prst="rect">
            <a:avLst/>
          </a:prstGeom>
        </p:spPr>
      </p:pic>
    </p:spTree>
    <p:extLst>
      <p:ext uri="{BB962C8B-B14F-4D97-AF65-F5344CB8AC3E}">
        <p14:creationId xmlns:p14="http://schemas.microsoft.com/office/powerpoint/2010/main" val="5275612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descr="Image result for sun business network">
            <a:extLst>
              <a:ext uri="{FF2B5EF4-FFF2-40B4-BE49-F238E27FC236}">
                <a16:creationId xmlns:a16="http://schemas.microsoft.com/office/drawing/2014/main" id="{055C7292-6034-4956-B15C-11A728E1AE7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76112" y="6217750"/>
            <a:ext cx="2449311" cy="491600"/>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a:extLst>
              <a:ext uri="{FF2B5EF4-FFF2-40B4-BE49-F238E27FC236}">
                <a16:creationId xmlns:a16="http://schemas.microsoft.com/office/drawing/2014/main" id="{E4ED10BE-6F3D-4C05-A2FF-E5B9063D4BEA}"/>
              </a:ext>
            </a:extLst>
          </p:cNvPr>
          <p:cNvSpPr/>
          <p:nvPr/>
        </p:nvSpPr>
        <p:spPr>
          <a:xfrm flipV="1">
            <a:off x="0" y="6070643"/>
            <a:ext cx="12192000" cy="127541"/>
          </a:xfrm>
          <a:prstGeom prst="rect">
            <a:avLst/>
          </a:prstGeom>
          <a:solidFill>
            <a:srgbClr val="F582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0" name="Freeform 9"/>
          <p:cNvSpPr/>
          <p:nvPr/>
        </p:nvSpPr>
        <p:spPr>
          <a:xfrm>
            <a:off x="10490522" y="0"/>
            <a:ext cx="1691252" cy="1307598"/>
          </a:xfrm>
          <a:custGeom>
            <a:avLst/>
            <a:gdLst>
              <a:gd name="connsiteX0" fmla="*/ 0 w 952397"/>
              <a:gd name="connsiteY0" fmla="*/ 411968 h 823935"/>
              <a:gd name="connsiteX1" fmla="*/ 235398 w 952397"/>
              <a:gd name="connsiteY1" fmla="*/ 0 h 823935"/>
              <a:gd name="connsiteX2" fmla="*/ 716999 w 952397"/>
              <a:gd name="connsiteY2" fmla="*/ 0 h 823935"/>
              <a:gd name="connsiteX3" fmla="*/ 952397 w 952397"/>
              <a:gd name="connsiteY3" fmla="*/ 411968 h 823935"/>
              <a:gd name="connsiteX4" fmla="*/ 716999 w 952397"/>
              <a:gd name="connsiteY4" fmla="*/ 823935 h 823935"/>
              <a:gd name="connsiteX5" fmla="*/ 235398 w 952397"/>
              <a:gd name="connsiteY5" fmla="*/ 823935 h 823935"/>
              <a:gd name="connsiteX6" fmla="*/ 0 w 952397"/>
              <a:gd name="connsiteY6" fmla="*/ 411968 h 823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397" h="823935">
                <a:moveTo>
                  <a:pt x="0" y="411968"/>
                </a:moveTo>
                <a:lnTo>
                  <a:pt x="235398" y="0"/>
                </a:lnTo>
                <a:lnTo>
                  <a:pt x="716999" y="0"/>
                </a:lnTo>
                <a:lnTo>
                  <a:pt x="952397" y="411968"/>
                </a:lnTo>
                <a:lnTo>
                  <a:pt x="716999" y="823935"/>
                </a:lnTo>
                <a:lnTo>
                  <a:pt x="235398" y="823935"/>
                </a:lnTo>
                <a:lnTo>
                  <a:pt x="0" y="411968"/>
                </a:lnTo>
                <a:close/>
              </a:path>
            </a:pathLst>
          </a:custGeom>
        </p:spPr>
        <p:style>
          <a:lnRef idx="2">
            <a:schemeClr val="accent4">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70532" tIns="149244" rIns="170532" bIns="149244" numCol="1" spcCol="1270" anchor="ctr" anchorCtr="0">
            <a:noAutofit/>
          </a:bodyPr>
          <a:lstStyle/>
          <a:p>
            <a:pPr lvl="0" algn="ctr" defTabSz="444500">
              <a:lnSpc>
                <a:spcPct val="90000"/>
              </a:lnSpc>
              <a:spcBef>
                <a:spcPct val="0"/>
              </a:spcBef>
              <a:spcAft>
                <a:spcPct val="35000"/>
              </a:spcAft>
            </a:pPr>
            <a:endParaRPr lang="en-US" sz="1200" kern="1200" dirty="0"/>
          </a:p>
          <a:p>
            <a:pPr lvl="0" algn="ctr" defTabSz="444500">
              <a:lnSpc>
                <a:spcPct val="90000"/>
              </a:lnSpc>
              <a:spcBef>
                <a:spcPct val="0"/>
              </a:spcBef>
              <a:spcAft>
                <a:spcPct val="35000"/>
              </a:spcAft>
            </a:pPr>
            <a:r>
              <a:rPr lang="en-US" sz="1200" b="1" kern="1200" dirty="0"/>
              <a:t>Technical Assistance</a:t>
            </a:r>
          </a:p>
          <a:p>
            <a:pPr lvl="0" algn="ctr" defTabSz="444500">
              <a:lnSpc>
                <a:spcPct val="90000"/>
              </a:lnSpc>
              <a:spcBef>
                <a:spcPct val="0"/>
              </a:spcBef>
              <a:spcAft>
                <a:spcPct val="35000"/>
              </a:spcAft>
            </a:pPr>
            <a:endParaRPr lang="en-US" sz="1000" kern="1200" dirty="0"/>
          </a:p>
          <a:p>
            <a:pPr lvl="0" algn="ctr" defTabSz="444500">
              <a:lnSpc>
                <a:spcPct val="90000"/>
              </a:lnSpc>
              <a:spcBef>
                <a:spcPct val="0"/>
              </a:spcBef>
              <a:spcAft>
                <a:spcPct val="35000"/>
              </a:spcAft>
            </a:pPr>
            <a:endParaRPr lang="en-US" sz="1000" kern="1200" dirty="0"/>
          </a:p>
          <a:p>
            <a:pPr lvl="0" algn="ctr" defTabSz="444500">
              <a:lnSpc>
                <a:spcPct val="90000"/>
              </a:lnSpc>
              <a:spcBef>
                <a:spcPct val="0"/>
              </a:spcBef>
              <a:spcAft>
                <a:spcPct val="35000"/>
              </a:spcAft>
            </a:pPr>
            <a:r>
              <a:rPr lang="en-US" sz="1000" kern="1200" dirty="0"/>
              <a:t> </a:t>
            </a:r>
          </a:p>
        </p:txBody>
      </p:sp>
      <p:pic>
        <p:nvPicPr>
          <p:cNvPr id="11" name="Picture 10">
            <a:extLst>
              <a:ext uri="{FF2B5EF4-FFF2-40B4-BE49-F238E27FC236}">
                <a16:creationId xmlns:a16="http://schemas.microsoft.com/office/drawing/2014/main" id="{8CCE592D-6329-438E-9809-D284B1EC1146}"/>
              </a:ext>
            </a:extLst>
          </p:cNvPr>
          <p:cNvPicPr>
            <a:picLocks noChangeAspect="1"/>
          </p:cNvPicPr>
          <p:nvPr/>
        </p:nvPicPr>
        <p:blipFill>
          <a:blip r:embed="rId4"/>
          <a:stretch>
            <a:fillRect/>
          </a:stretch>
        </p:blipFill>
        <p:spPr>
          <a:xfrm>
            <a:off x="10934208" y="556925"/>
            <a:ext cx="753288" cy="729592"/>
          </a:xfrm>
          <a:prstGeom prst="rect">
            <a:avLst/>
          </a:prstGeom>
        </p:spPr>
      </p:pic>
      <p:graphicFrame>
        <p:nvGraphicFramePr>
          <p:cNvPr id="4" name="Content Placeholder 3">
            <a:extLst>
              <a:ext uri="{FF2B5EF4-FFF2-40B4-BE49-F238E27FC236}">
                <a16:creationId xmlns:a16="http://schemas.microsoft.com/office/drawing/2014/main" id="{1805CA81-4A42-4474-8585-7D5ADEC2423B}"/>
              </a:ext>
            </a:extLst>
          </p:cNvPr>
          <p:cNvGraphicFramePr>
            <a:graphicFrameLocks/>
          </p:cNvGraphicFramePr>
          <p:nvPr>
            <p:extLst>
              <p:ext uri="{D42A27DB-BD31-4B8C-83A1-F6EECF244321}">
                <p14:modId xmlns:p14="http://schemas.microsoft.com/office/powerpoint/2010/main" val="1445285655"/>
              </p:ext>
            </p:extLst>
          </p:nvPr>
        </p:nvGraphicFramePr>
        <p:xfrm>
          <a:off x="292100" y="440267"/>
          <a:ext cx="10709442" cy="6971077"/>
        </p:xfrm>
        <a:graphic>
          <a:graphicData uri="http://schemas.openxmlformats.org/drawingml/2006/table">
            <a:tbl>
              <a:tblPr firstRow="1" firstCol="1" bandRow="1"/>
              <a:tblGrid>
                <a:gridCol w="2175853">
                  <a:extLst>
                    <a:ext uri="{9D8B030D-6E8A-4147-A177-3AD203B41FA5}">
                      <a16:colId xmlns:a16="http://schemas.microsoft.com/office/drawing/2014/main" val="1566047604"/>
                    </a:ext>
                  </a:extLst>
                </a:gridCol>
                <a:gridCol w="5798155">
                  <a:extLst>
                    <a:ext uri="{9D8B030D-6E8A-4147-A177-3AD203B41FA5}">
                      <a16:colId xmlns:a16="http://schemas.microsoft.com/office/drawing/2014/main" val="164631002"/>
                    </a:ext>
                  </a:extLst>
                </a:gridCol>
                <a:gridCol w="2735434">
                  <a:extLst>
                    <a:ext uri="{9D8B030D-6E8A-4147-A177-3AD203B41FA5}">
                      <a16:colId xmlns:a16="http://schemas.microsoft.com/office/drawing/2014/main" val="1834230208"/>
                    </a:ext>
                  </a:extLst>
                </a:gridCol>
              </a:tblGrid>
              <a:tr h="293414">
                <a:tc>
                  <a:txBody>
                    <a:bodyPr/>
                    <a:lstStyle/>
                    <a:p>
                      <a:pPr algn="just" fontAlgn="b">
                        <a:lnSpc>
                          <a:spcPct val="107000"/>
                        </a:lnSpc>
                        <a:spcBef>
                          <a:spcPts val="0"/>
                        </a:spcBef>
                        <a:spcAft>
                          <a:spcPts val="800"/>
                        </a:spcAft>
                      </a:pPr>
                      <a:r>
                        <a:rPr lang="en-GB" sz="1100" b="0" i="0" u="none" strike="noStrike" dirty="0">
                          <a:effectLst/>
                          <a:latin typeface="Times New Roman" panose="02020603050405020304" pitchFamily="18" charset="0"/>
                          <a:ea typeface="Calibri" panose="020F0502020204030204" pitchFamily="34" charset="0"/>
                          <a:cs typeface="Arial" panose="020B0604020202020204" pitchFamily="34" charset="0"/>
                        </a:rPr>
                        <a:t> </a:t>
                      </a:r>
                      <a:r>
                        <a:rPr lang="en-GB" sz="1600" b="1" i="0" u="none" strike="noStrike"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Intervention area/s</a:t>
                      </a:r>
                      <a:endParaRPr lang="en-GB" sz="1600" b="0" i="0" u="none" strike="noStrike" dirty="0">
                        <a:effectLst/>
                        <a:latin typeface="Arial" panose="020B0604020202020204" pitchFamily="34" charset="0"/>
                      </a:endParaRPr>
                    </a:p>
                  </a:txBody>
                  <a:tcPr marL="29334" marR="29334" marT="407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
                        <a:lnSpc>
                          <a:spcPct val="107000"/>
                        </a:lnSpc>
                        <a:spcBef>
                          <a:spcPts val="0"/>
                        </a:spcBef>
                        <a:spcAft>
                          <a:spcPts val="800"/>
                        </a:spcAft>
                        <a:tabLst>
                          <a:tab pos="5113020" algn="l"/>
                        </a:tabLst>
                      </a:pPr>
                      <a:r>
                        <a:rPr lang="en-US" sz="1600" b="1" i="0" u="none" strike="noStrike"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Key Activities</a:t>
                      </a:r>
                      <a:endParaRPr lang="en-US" sz="1600" b="0" i="0" u="none" strike="noStrike" dirty="0">
                        <a:effectLst/>
                        <a:latin typeface="Arial" panose="020B0604020202020204" pitchFamily="34" charset="0"/>
                      </a:endParaRPr>
                    </a:p>
                  </a:txBody>
                  <a:tcPr marL="29334" marR="29334" marT="407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
                        <a:lnSpc>
                          <a:spcPct val="107000"/>
                        </a:lnSpc>
                        <a:spcBef>
                          <a:spcPts val="0"/>
                        </a:spcBef>
                        <a:spcAft>
                          <a:spcPts val="800"/>
                        </a:spcAft>
                      </a:pPr>
                      <a:r>
                        <a:rPr lang="en-US" sz="1600" b="1" i="0" u="none" strike="noStrike"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Short/Medium/Long</a:t>
                      </a:r>
                      <a:endParaRPr lang="en-US" sz="1600" b="0" i="0" u="none" strike="noStrike" dirty="0">
                        <a:effectLst/>
                        <a:latin typeface="Arial" panose="020B0604020202020204" pitchFamily="34" charset="0"/>
                      </a:endParaRPr>
                    </a:p>
                  </a:txBody>
                  <a:tcPr marL="29334" marR="29334" marT="407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43898392"/>
                  </a:ext>
                </a:extLst>
              </a:tr>
              <a:tr h="425185">
                <a:tc rowSpan="4">
                  <a:txBody>
                    <a:bodyPr/>
                    <a:lstStyle/>
                    <a:p>
                      <a:pPr algn="just" fontAlgn="ctr">
                        <a:lnSpc>
                          <a:spcPct val="107000"/>
                        </a:lnSpc>
                        <a:spcBef>
                          <a:spcPts val="0"/>
                        </a:spcBef>
                        <a:spcAft>
                          <a:spcPts val="800"/>
                        </a:spcAft>
                      </a:pPr>
                      <a:r>
                        <a:rPr lang="en-US" sz="1600" b="0" i="0" u="none" strike="noStrike"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Product development, labelling and packaging</a:t>
                      </a:r>
                      <a:endParaRPr lang="en-US" sz="1600" b="0" i="0" u="none" strike="noStrike" dirty="0">
                        <a:effectLst/>
                        <a:latin typeface="Arial" panose="020B0604020202020204" pitchFamily="34" charset="0"/>
                      </a:endParaRPr>
                    </a:p>
                  </a:txBody>
                  <a:tcPr marL="39113" marR="39113" marT="19557" marB="1955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
                        <a:lnSpc>
                          <a:spcPct val="107000"/>
                        </a:lnSpc>
                        <a:spcBef>
                          <a:spcPts val="0"/>
                        </a:spcBef>
                        <a:spcAft>
                          <a:spcPts val="800"/>
                        </a:spcAft>
                      </a:pPr>
                      <a:r>
                        <a:rPr lang="en-US" sz="1600" b="0" i="0" u="none" strike="noStrike"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Convene nutrition awareness sessions for product development </a:t>
                      </a:r>
                      <a:endParaRPr lang="en-US" sz="1600" b="0" i="0" u="none" strike="noStrike" dirty="0">
                        <a:effectLst/>
                        <a:latin typeface="Arial" panose="020B0604020202020204" pitchFamily="34" charset="0"/>
                      </a:endParaRPr>
                    </a:p>
                  </a:txBody>
                  <a:tcPr marL="29334" marR="29334" marT="407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lnSpc>
                          <a:spcPct val="107000"/>
                        </a:lnSpc>
                        <a:spcBef>
                          <a:spcPts val="0"/>
                        </a:spcBef>
                        <a:spcAft>
                          <a:spcPts val="800"/>
                        </a:spcAft>
                      </a:pPr>
                      <a:r>
                        <a:rPr lang="en-US" sz="1100" b="0" i="0" u="none" strike="noStrike">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S</a:t>
                      </a:r>
                      <a:endParaRPr lang="en-US" sz="1100" b="0" i="0" u="none" strike="noStrike">
                        <a:effectLst/>
                        <a:latin typeface="Arial" panose="020B0604020202020204" pitchFamily="34" charset="0"/>
                      </a:endParaRPr>
                    </a:p>
                  </a:txBody>
                  <a:tcPr marL="29334" marR="29334" marT="407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86485765"/>
                  </a:ext>
                </a:extLst>
              </a:tr>
              <a:tr h="425185">
                <a:tc vMerge="1">
                  <a:txBody>
                    <a:bodyPr/>
                    <a:lstStyle/>
                    <a:p>
                      <a:endParaRPr lang="en-GB"/>
                    </a:p>
                  </a:txBody>
                  <a:tcPr/>
                </a:tc>
                <a:tc>
                  <a:txBody>
                    <a:bodyPr/>
                    <a:lstStyle/>
                    <a:p>
                      <a:pPr algn="just" fontAlgn="b">
                        <a:lnSpc>
                          <a:spcPct val="107000"/>
                        </a:lnSpc>
                        <a:spcBef>
                          <a:spcPts val="0"/>
                        </a:spcBef>
                        <a:spcAft>
                          <a:spcPts val="800"/>
                        </a:spcAft>
                      </a:pPr>
                      <a:r>
                        <a:rPr lang="en-US" sz="1600" b="0" i="0" u="none" strike="noStrike"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Organize development and dissemination of a guideline of food composition tables (FCT) for business</a:t>
                      </a:r>
                      <a:endParaRPr lang="en-US" sz="1600" b="0" i="0" u="none" strike="noStrike" dirty="0">
                        <a:effectLst/>
                        <a:latin typeface="Arial" panose="020B0604020202020204" pitchFamily="34" charset="0"/>
                      </a:endParaRPr>
                    </a:p>
                  </a:txBody>
                  <a:tcPr marL="29334" marR="29334" marT="407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lnSpc>
                          <a:spcPct val="107000"/>
                        </a:lnSpc>
                        <a:spcBef>
                          <a:spcPts val="0"/>
                        </a:spcBef>
                        <a:spcAft>
                          <a:spcPts val="800"/>
                        </a:spcAft>
                      </a:pPr>
                      <a:r>
                        <a:rPr lang="en-US" sz="1100" b="0" i="0" u="none" strike="noStrike">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S</a:t>
                      </a:r>
                      <a:endParaRPr lang="en-US" sz="1100" b="0" i="0" u="none" strike="noStrike">
                        <a:effectLst/>
                        <a:latin typeface="Arial" panose="020B0604020202020204" pitchFamily="34" charset="0"/>
                      </a:endParaRPr>
                    </a:p>
                    <a:p>
                      <a:pPr algn="ctr" fontAlgn="b">
                        <a:lnSpc>
                          <a:spcPct val="107000"/>
                        </a:lnSpc>
                        <a:spcBef>
                          <a:spcPts val="0"/>
                        </a:spcBef>
                        <a:spcAft>
                          <a:spcPts val="800"/>
                        </a:spcAft>
                      </a:pPr>
                      <a:r>
                        <a:rPr lang="en-US" sz="1100" b="0" i="0" u="none" strike="noStrike">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en-US" sz="1100" b="0" i="0" u="none" strike="noStrike">
                        <a:effectLst/>
                        <a:latin typeface="Arial" panose="020B0604020202020204" pitchFamily="34" charset="0"/>
                      </a:endParaRPr>
                    </a:p>
                  </a:txBody>
                  <a:tcPr marL="29334" marR="29334" marT="407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27098338"/>
                  </a:ext>
                </a:extLst>
              </a:tr>
              <a:tr h="425185">
                <a:tc vMerge="1">
                  <a:txBody>
                    <a:bodyPr/>
                    <a:lstStyle/>
                    <a:p>
                      <a:endParaRPr lang="en-GB"/>
                    </a:p>
                  </a:txBody>
                  <a:tcPr/>
                </a:tc>
                <a:tc>
                  <a:txBody>
                    <a:bodyPr/>
                    <a:lstStyle/>
                    <a:p>
                      <a:pPr algn="just" fontAlgn="b">
                        <a:lnSpc>
                          <a:spcPct val="107000"/>
                        </a:lnSpc>
                        <a:spcBef>
                          <a:spcPts val="0"/>
                        </a:spcBef>
                        <a:spcAft>
                          <a:spcPts val="800"/>
                        </a:spcAft>
                      </a:pPr>
                      <a:r>
                        <a:rPr lang="en-US" sz="1600" b="0" i="0" u="none" strike="noStrike">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Facilitate development of tool kits on product labelling and packaging </a:t>
                      </a:r>
                      <a:endParaRPr lang="en-US" sz="1600" b="0" i="0" u="none" strike="noStrike">
                        <a:effectLst/>
                        <a:latin typeface="Arial" panose="020B0604020202020204" pitchFamily="34" charset="0"/>
                      </a:endParaRPr>
                    </a:p>
                  </a:txBody>
                  <a:tcPr marL="29334" marR="29334" marT="407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lnSpc>
                          <a:spcPct val="107000"/>
                        </a:lnSpc>
                        <a:spcBef>
                          <a:spcPts val="0"/>
                        </a:spcBef>
                        <a:spcAft>
                          <a:spcPts val="800"/>
                        </a:spcAft>
                      </a:pPr>
                      <a:r>
                        <a:rPr lang="en-US" sz="1100" b="0" i="0" u="none" strike="noStrike">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M</a:t>
                      </a:r>
                      <a:endParaRPr lang="en-US" sz="1100" b="0" i="0" u="none" strike="noStrike">
                        <a:effectLst/>
                        <a:latin typeface="Arial" panose="020B0604020202020204" pitchFamily="34" charset="0"/>
                      </a:endParaRPr>
                    </a:p>
                  </a:txBody>
                  <a:tcPr marL="29334" marR="29334" marT="407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55089376"/>
                  </a:ext>
                </a:extLst>
              </a:tr>
              <a:tr h="972213">
                <a:tc vMerge="1">
                  <a:txBody>
                    <a:bodyPr/>
                    <a:lstStyle/>
                    <a:p>
                      <a:endParaRPr lang="en-GB"/>
                    </a:p>
                  </a:txBody>
                  <a:tcPr/>
                </a:tc>
                <a:tc>
                  <a:txBody>
                    <a:bodyPr/>
                    <a:lstStyle/>
                    <a:p>
                      <a:pPr algn="just" fontAlgn="b">
                        <a:lnSpc>
                          <a:spcPct val="107000"/>
                        </a:lnSpc>
                        <a:spcBef>
                          <a:spcPts val="0"/>
                        </a:spcBef>
                        <a:spcAft>
                          <a:spcPts val="800"/>
                        </a:spcAft>
                      </a:pPr>
                      <a:r>
                        <a:rPr lang="en-US" sz="1600" b="0" i="0" u="none" strike="noStrike" dirty="0">
                          <a:effectLst/>
                          <a:latin typeface="Times New Roman" panose="02020603050405020304" pitchFamily="18" charset="0"/>
                          <a:ea typeface="Times New Roman" panose="02020603050405020304" pitchFamily="18" charset="0"/>
                          <a:cs typeface="Arial" panose="020B0604020202020204" pitchFamily="34" charset="0"/>
                        </a:rPr>
                        <a:t>Convene capacity building trainings for SMEs on product development (desirability, palatability, nutrient content), labelling, branding and packaging </a:t>
                      </a:r>
                      <a:endParaRPr lang="en-US" sz="1600" b="0" i="0" u="none" strike="noStrike" dirty="0">
                        <a:effectLst/>
                        <a:latin typeface="Arial" panose="020B0604020202020204" pitchFamily="34" charset="0"/>
                      </a:endParaRPr>
                    </a:p>
                    <a:p>
                      <a:pPr algn="just" fontAlgn="b">
                        <a:lnSpc>
                          <a:spcPct val="107000"/>
                        </a:lnSpc>
                        <a:spcBef>
                          <a:spcPts val="0"/>
                        </a:spcBef>
                        <a:spcAft>
                          <a:spcPts val="800"/>
                        </a:spcAft>
                      </a:pPr>
                      <a:r>
                        <a:rPr lang="en-US" sz="1600" b="0" i="0" u="none" strike="noStrike"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en-US" sz="1600" b="0" i="0" u="none" strike="noStrike" dirty="0">
                        <a:effectLst/>
                        <a:latin typeface="Arial" panose="020B0604020202020204" pitchFamily="34" charset="0"/>
                      </a:endParaRPr>
                    </a:p>
                  </a:txBody>
                  <a:tcPr marL="29334" marR="29334" marT="407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lnSpc>
                          <a:spcPct val="107000"/>
                        </a:lnSpc>
                        <a:spcBef>
                          <a:spcPts val="0"/>
                        </a:spcBef>
                        <a:spcAft>
                          <a:spcPts val="800"/>
                        </a:spcAft>
                      </a:pPr>
                      <a:r>
                        <a:rPr lang="en-US" sz="1100" b="0" i="0" u="none" strike="noStrike">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M</a:t>
                      </a:r>
                      <a:endParaRPr lang="en-US" sz="1100" b="0" i="0" u="none" strike="noStrike">
                        <a:effectLst/>
                        <a:latin typeface="Arial" panose="020B0604020202020204" pitchFamily="34" charset="0"/>
                      </a:endParaRPr>
                    </a:p>
                    <a:p>
                      <a:pPr algn="ctr" fontAlgn="b">
                        <a:lnSpc>
                          <a:spcPct val="107000"/>
                        </a:lnSpc>
                        <a:spcBef>
                          <a:spcPts val="0"/>
                        </a:spcBef>
                        <a:spcAft>
                          <a:spcPts val="800"/>
                        </a:spcAft>
                      </a:pPr>
                      <a:r>
                        <a:rPr lang="en-US" sz="1100" b="0" i="0" u="none" strike="noStrike">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en-US" sz="1100" b="0" i="0" u="none" strike="noStrike">
                        <a:effectLst/>
                        <a:latin typeface="Arial" panose="020B0604020202020204" pitchFamily="34" charset="0"/>
                      </a:endParaRPr>
                    </a:p>
                    <a:p>
                      <a:pPr algn="ctr" fontAlgn="b">
                        <a:lnSpc>
                          <a:spcPct val="107000"/>
                        </a:lnSpc>
                        <a:spcBef>
                          <a:spcPts val="0"/>
                        </a:spcBef>
                        <a:spcAft>
                          <a:spcPts val="800"/>
                        </a:spcAft>
                      </a:pPr>
                      <a:r>
                        <a:rPr lang="en-US" sz="1100" b="0" i="0" u="none" strike="noStrike">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en-US" sz="1100" b="0" i="0" u="none" strike="noStrike">
                        <a:effectLst/>
                        <a:latin typeface="Arial" panose="020B0604020202020204" pitchFamily="34" charset="0"/>
                      </a:endParaRPr>
                    </a:p>
                    <a:p>
                      <a:pPr algn="ctr" fontAlgn="b">
                        <a:lnSpc>
                          <a:spcPct val="107000"/>
                        </a:lnSpc>
                        <a:spcBef>
                          <a:spcPts val="0"/>
                        </a:spcBef>
                        <a:spcAft>
                          <a:spcPts val="800"/>
                        </a:spcAft>
                      </a:pPr>
                      <a:r>
                        <a:rPr lang="en-US" sz="1100" b="0" i="0" u="none" strike="noStrike">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en-US" sz="1100" b="0" i="0" u="none" strike="noStrike">
                        <a:effectLst/>
                        <a:latin typeface="Arial" panose="020B0604020202020204" pitchFamily="34" charset="0"/>
                      </a:endParaRPr>
                    </a:p>
                  </a:txBody>
                  <a:tcPr marL="29334" marR="29334" marT="407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04564206"/>
                  </a:ext>
                </a:extLst>
              </a:tr>
              <a:tr h="654125">
                <a:tc rowSpan="2">
                  <a:txBody>
                    <a:bodyPr/>
                    <a:lstStyle/>
                    <a:p>
                      <a:pPr algn="just" fontAlgn="ctr">
                        <a:lnSpc>
                          <a:spcPct val="107000"/>
                        </a:lnSpc>
                        <a:spcBef>
                          <a:spcPts val="0"/>
                        </a:spcBef>
                        <a:spcAft>
                          <a:spcPts val="800"/>
                        </a:spcAft>
                      </a:pPr>
                      <a:r>
                        <a:rPr lang="en-US" sz="1600" b="0" i="0" u="none" strike="noStrike" dirty="0">
                          <a:effectLst/>
                          <a:latin typeface="Times New Roman" panose="02020603050405020304" pitchFamily="18" charset="0"/>
                          <a:ea typeface="Times New Roman" panose="02020603050405020304" pitchFamily="18" charset="0"/>
                          <a:cs typeface="Arial" panose="020B0604020202020204" pitchFamily="34" charset="0"/>
                        </a:rPr>
                        <a:t>Production, Quality and Safety, Risk assessment, Storage, Waste Management</a:t>
                      </a:r>
                      <a:endParaRPr lang="en-US" sz="1600" b="0" i="0" u="none" strike="noStrike" dirty="0">
                        <a:effectLst/>
                        <a:latin typeface="Arial" panose="020B0604020202020204" pitchFamily="34" charset="0"/>
                      </a:endParaRPr>
                    </a:p>
                    <a:p>
                      <a:pPr algn="just" fontAlgn="ctr">
                        <a:lnSpc>
                          <a:spcPct val="107000"/>
                        </a:lnSpc>
                        <a:spcBef>
                          <a:spcPts val="0"/>
                        </a:spcBef>
                        <a:spcAft>
                          <a:spcPts val="800"/>
                        </a:spcAft>
                      </a:pPr>
                      <a:r>
                        <a:rPr lang="en-US" sz="1100" b="0" i="0" u="none" strike="noStrike"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en-US" sz="1100" b="0" i="0" u="none" strike="noStrike" dirty="0">
                        <a:effectLst/>
                        <a:latin typeface="Arial" panose="020B0604020202020204" pitchFamily="34" charset="0"/>
                      </a:endParaRPr>
                    </a:p>
                  </a:txBody>
                  <a:tcPr marL="39113" marR="39113" marT="19557" marB="1955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
                        <a:lnSpc>
                          <a:spcPct val="107000"/>
                        </a:lnSpc>
                        <a:spcBef>
                          <a:spcPts val="0"/>
                        </a:spcBef>
                        <a:spcAft>
                          <a:spcPts val="800"/>
                        </a:spcAft>
                      </a:pPr>
                      <a:r>
                        <a:rPr lang="en-US" sz="1600" b="0" i="0" u="none" strike="noStrike"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Capacity build on production, processing/value addition, packaging, energy management, retail, storage, risk assessment and waste management</a:t>
                      </a:r>
                      <a:endParaRPr lang="en-US" sz="1600" b="0" i="0" u="none" strike="noStrike" dirty="0">
                        <a:effectLst/>
                        <a:latin typeface="Arial" panose="020B0604020202020204" pitchFamily="34" charset="0"/>
                      </a:endParaRPr>
                    </a:p>
                  </a:txBody>
                  <a:tcPr marL="29334" marR="29334" marT="407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lnSpc>
                          <a:spcPct val="107000"/>
                        </a:lnSpc>
                        <a:spcBef>
                          <a:spcPts val="0"/>
                        </a:spcBef>
                        <a:spcAft>
                          <a:spcPts val="800"/>
                        </a:spcAft>
                      </a:pPr>
                      <a:r>
                        <a:rPr lang="en-US" sz="1100" b="0" i="0" u="none" strike="noStrike" dirty="0">
                          <a:effectLst/>
                          <a:latin typeface="Times New Roman" panose="02020603050405020304" pitchFamily="18" charset="0"/>
                          <a:ea typeface="Times New Roman" panose="02020603050405020304" pitchFamily="18" charset="0"/>
                          <a:cs typeface="Arial" panose="020B0604020202020204" pitchFamily="34" charset="0"/>
                        </a:rPr>
                        <a:t>S</a:t>
                      </a:r>
                      <a:endParaRPr lang="en-US" sz="1100" b="0" i="0" u="none" strike="noStrike" dirty="0">
                        <a:effectLst/>
                        <a:latin typeface="Arial" panose="020B0604020202020204" pitchFamily="34" charset="0"/>
                      </a:endParaRPr>
                    </a:p>
                    <a:p>
                      <a:pPr algn="ctr" fontAlgn="b">
                        <a:lnSpc>
                          <a:spcPct val="107000"/>
                        </a:lnSpc>
                        <a:spcBef>
                          <a:spcPts val="0"/>
                        </a:spcBef>
                        <a:spcAft>
                          <a:spcPts val="800"/>
                        </a:spcAft>
                      </a:pPr>
                      <a:r>
                        <a:rPr lang="en-US" sz="1100" b="0" i="0" u="none" strike="noStrike" dirty="0">
                          <a:effectLst/>
                          <a:latin typeface="Times New Roman" panose="02020603050405020304" pitchFamily="18" charset="0"/>
                          <a:ea typeface="Times New Roman" panose="02020603050405020304" pitchFamily="18" charset="0"/>
                          <a:cs typeface="Arial" panose="020B0604020202020204" pitchFamily="34" charset="0"/>
                        </a:rPr>
                        <a:t> </a:t>
                      </a:r>
                      <a:endParaRPr lang="en-US" sz="1100" b="0" i="0" u="none" strike="noStrike" dirty="0">
                        <a:effectLst/>
                        <a:latin typeface="Arial" panose="020B0604020202020204" pitchFamily="34" charset="0"/>
                      </a:endParaRPr>
                    </a:p>
                    <a:p>
                      <a:pPr algn="ctr" fontAlgn="b">
                        <a:lnSpc>
                          <a:spcPct val="107000"/>
                        </a:lnSpc>
                        <a:spcBef>
                          <a:spcPts val="0"/>
                        </a:spcBef>
                        <a:spcAft>
                          <a:spcPts val="800"/>
                        </a:spcAft>
                      </a:pPr>
                      <a:r>
                        <a:rPr lang="en-US" sz="1100" b="0" i="0" u="none" strike="noStrike"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en-US" sz="1100" b="0" i="0" u="none" strike="noStrike" dirty="0">
                        <a:effectLst/>
                        <a:latin typeface="Arial" panose="020B0604020202020204" pitchFamily="34" charset="0"/>
                      </a:endParaRPr>
                    </a:p>
                  </a:txBody>
                  <a:tcPr marL="29334" marR="29334" marT="407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20945674"/>
                  </a:ext>
                </a:extLst>
              </a:tr>
              <a:tr h="1379448">
                <a:tc vMerge="1">
                  <a:txBody>
                    <a:bodyPr/>
                    <a:lstStyle/>
                    <a:p>
                      <a:endParaRPr lang="en-GB"/>
                    </a:p>
                  </a:txBody>
                  <a:tcPr/>
                </a:tc>
                <a:tc>
                  <a:txBody>
                    <a:bodyPr/>
                    <a:lstStyle/>
                    <a:p>
                      <a:pPr algn="just" fontAlgn="b">
                        <a:lnSpc>
                          <a:spcPct val="107000"/>
                        </a:lnSpc>
                        <a:spcBef>
                          <a:spcPts val="0"/>
                        </a:spcBef>
                        <a:spcAft>
                          <a:spcPts val="800"/>
                        </a:spcAft>
                      </a:pPr>
                      <a:r>
                        <a:rPr lang="en-US" sz="1600" b="0" i="0" u="none" strike="noStrike"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en-US" sz="1600" b="0" i="0" u="none" strike="noStrike" dirty="0">
                        <a:effectLst/>
                        <a:latin typeface="Arial" panose="020B0604020202020204" pitchFamily="34" charset="0"/>
                      </a:endParaRPr>
                    </a:p>
                    <a:p>
                      <a:pPr algn="just" fontAlgn="b">
                        <a:lnSpc>
                          <a:spcPct val="107000"/>
                        </a:lnSpc>
                        <a:spcBef>
                          <a:spcPts val="0"/>
                        </a:spcBef>
                        <a:spcAft>
                          <a:spcPts val="800"/>
                        </a:spcAft>
                      </a:pPr>
                      <a:r>
                        <a:rPr lang="en-US" sz="1600" b="0" i="0" u="none" strike="noStrike"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Conduct Training on food safety (HACCP) and other standards (ISO)</a:t>
                      </a:r>
                      <a:endParaRPr lang="en-US" sz="1600" b="0" i="0" u="none" strike="noStrike" dirty="0">
                        <a:effectLst/>
                        <a:latin typeface="Arial" panose="020B0604020202020204" pitchFamily="34" charset="0"/>
                      </a:endParaRPr>
                    </a:p>
                    <a:p>
                      <a:pPr algn="just" fontAlgn="b">
                        <a:lnSpc>
                          <a:spcPct val="107000"/>
                        </a:lnSpc>
                        <a:spcBef>
                          <a:spcPts val="0"/>
                        </a:spcBef>
                        <a:spcAft>
                          <a:spcPts val="800"/>
                        </a:spcAft>
                      </a:pPr>
                      <a:r>
                        <a:rPr lang="en-US" sz="1600" b="0" i="0" u="none" strike="noStrike"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en-US" sz="1600" b="0" i="0" u="none" strike="noStrike" dirty="0">
                        <a:effectLst/>
                        <a:latin typeface="Arial" panose="020B0604020202020204" pitchFamily="34" charset="0"/>
                      </a:endParaRPr>
                    </a:p>
                    <a:p>
                      <a:pPr algn="just" fontAlgn="b">
                        <a:lnSpc>
                          <a:spcPct val="107000"/>
                        </a:lnSpc>
                        <a:spcBef>
                          <a:spcPts val="0"/>
                        </a:spcBef>
                        <a:spcAft>
                          <a:spcPts val="800"/>
                        </a:spcAft>
                      </a:pPr>
                      <a:r>
                        <a:rPr lang="en-US" sz="1600" b="0" i="0" u="none" strike="noStrike" dirty="0">
                          <a:effectLst/>
                          <a:latin typeface="Times New Roman" panose="02020603050405020304" pitchFamily="18" charset="0"/>
                          <a:ea typeface="Times New Roman" panose="02020603050405020304" pitchFamily="18" charset="0"/>
                          <a:cs typeface="Arial" panose="020B0604020202020204" pitchFamily="34" charset="0"/>
                        </a:rPr>
                        <a:t> </a:t>
                      </a:r>
                      <a:endParaRPr lang="en-US" sz="1600" b="0" i="0" u="none" strike="noStrike" dirty="0">
                        <a:effectLst/>
                        <a:latin typeface="Arial" panose="020B0604020202020204" pitchFamily="34" charset="0"/>
                      </a:endParaRPr>
                    </a:p>
                  </a:txBody>
                  <a:tcPr marL="29334" marR="29334" marT="407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lnSpc>
                          <a:spcPct val="107000"/>
                        </a:lnSpc>
                        <a:spcBef>
                          <a:spcPts val="0"/>
                        </a:spcBef>
                        <a:spcAft>
                          <a:spcPts val="800"/>
                        </a:spcAft>
                      </a:pPr>
                      <a:r>
                        <a:rPr lang="en-US" sz="1100" b="0" i="0" u="none" strike="noStrike">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M</a:t>
                      </a:r>
                      <a:endParaRPr lang="en-US" sz="1100" b="0" i="0" u="none" strike="noStrike">
                        <a:effectLst/>
                        <a:latin typeface="Arial" panose="020B0604020202020204" pitchFamily="34" charset="0"/>
                      </a:endParaRPr>
                    </a:p>
                    <a:p>
                      <a:pPr algn="ctr" fontAlgn="b">
                        <a:lnSpc>
                          <a:spcPct val="107000"/>
                        </a:lnSpc>
                        <a:spcBef>
                          <a:spcPts val="0"/>
                        </a:spcBef>
                        <a:spcAft>
                          <a:spcPts val="800"/>
                        </a:spcAft>
                      </a:pPr>
                      <a:r>
                        <a:rPr lang="en-US" sz="1100" b="0" i="0" u="none" strike="noStrike">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en-US" sz="1100" b="0" i="0" u="none" strike="noStrike">
                        <a:effectLst/>
                        <a:latin typeface="Arial" panose="020B0604020202020204" pitchFamily="34" charset="0"/>
                      </a:endParaRPr>
                    </a:p>
                    <a:p>
                      <a:pPr algn="ctr" fontAlgn="b">
                        <a:lnSpc>
                          <a:spcPct val="107000"/>
                        </a:lnSpc>
                        <a:spcBef>
                          <a:spcPts val="0"/>
                        </a:spcBef>
                        <a:spcAft>
                          <a:spcPts val="800"/>
                        </a:spcAft>
                      </a:pPr>
                      <a:r>
                        <a:rPr lang="en-US" sz="1100" b="0" i="0" u="none" strike="noStrike">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en-US" sz="1100" b="0" i="0" u="none" strike="noStrike">
                        <a:effectLst/>
                        <a:latin typeface="Arial" panose="020B0604020202020204" pitchFamily="34" charset="0"/>
                      </a:endParaRPr>
                    </a:p>
                    <a:p>
                      <a:pPr algn="ctr" fontAlgn="b">
                        <a:lnSpc>
                          <a:spcPct val="107000"/>
                        </a:lnSpc>
                        <a:spcBef>
                          <a:spcPts val="0"/>
                        </a:spcBef>
                        <a:spcAft>
                          <a:spcPts val="800"/>
                        </a:spcAft>
                      </a:pPr>
                      <a:r>
                        <a:rPr lang="en-US" sz="1100" b="0" i="0" u="none" strike="noStrike">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en-US" sz="1100" b="0" i="0" u="none" strike="noStrike">
                        <a:effectLst/>
                        <a:latin typeface="Arial" panose="020B0604020202020204" pitchFamily="34" charset="0"/>
                      </a:endParaRPr>
                    </a:p>
                  </a:txBody>
                  <a:tcPr marL="29334" marR="29334" marT="407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18098178"/>
                  </a:ext>
                </a:extLst>
              </a:tr>
              <a:tr h="425185">
                <a:tc rowSpan="2">
                  <a:txBody>
                    <a:bodyPr/>
                    <a:lstStyle/>
                    <a:p>
                      <a:pPr algn="just" fontAlgn="ctr">
                        <a:lnSpc>
                          <a:spcPct val="107000"/>
                        </a:lnSpc>
                        <a:spcBef>
                          <a:spcPts val="0"/>
                        </a:spcBef>
                        <a:spcAft>
                          <a:spcPts val="800"/>
                        </a:spcAft>
                      </a:pPr>
                      <a:r>
                        <a:rPr lang="en-US" sz="1600" b="0" i="0" u="none" strike="noStrike"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Business Planning and Growth (finance management, compliance, HR, Gender policies, Security </a:t>
                      </a:r>
                      <a:r>
                        <a:rPr lang="en-US" sz="1600" b="0" i="0" u="none" strike="noStrike" dirty="0" err="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etc</a:t>
                      </a:r>
                      <a:r>
                        <a:rPr lang="en-US" sz="1600" b="0" i="0" u="none" strike="noStrike"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a:t>
                      </a:r>
                      <a:endParaRPr lang="en-US" sz="1600" b="0" i="0" u="none" strike="noStrike" dirty="0">
                        <a:effectLst/>
                        <a:latin typeface="Arial" panose="020B0604020202020204" pitchFamily="34" charset="0"/>
                      </a:endParaRPr>
                    </a:p>
                  </a:txBody>
                  <a:tcPr marL="39113" marR="39113" marT="19557" marB="1955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
                        <a:lnSpc>
                          <a:spcPct val="107000"/>
                        </a:lnSpc>
                        <a:spcBef>
                          <a:spcPts val="0"/>
                        </a:spcBef>
                        <a:spcAft>
                          <a:spcPts val="800"/>
                        </a:spcAft>
                      </a:pPr>
                      <a:r>
                        <a:rPr lang="en-US" sz="1600" b="0" i="0" u="none" strike="noStrike"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Conduct capacity needs assessment on business planning and growth</a:t>
                      </a:r>
                      <a:endParaRPr lang="en-US" sz="1600" b="0" i="0" u="none" strike="noStrike" dirty="0">
                        <a:effectLst/>
                        <a:latin typeface="Arial" panose="020B0604020202020204" pitchFamily="34" charset="0"/>
                      </a:endParaRPr>
                    </a:p>
                  </a:txBody>
                  <a:tcPr marL="29334" marR="29334" marT="407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lnSpc>
                          <a:spcPct val="107000"/>
                        </a:lnSpc>
                        <a:spcBef>
                          <a:spcPts val="0"/>
                        </a:spcBef>
                        <a:spcAft>
                          <a:spcPts val="800"/>
                        </a:spcAft>
                      </a:pPr>
                      <a:r>
                        <a:rPr lang="en-US" sz="1100" b="0" i="0" u="none" strike="noStrike">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S</a:t>
                      </a:r>
                      <a:endParaRPr lang="en-US" sz="1100" b="0" i="0" u="none" strike="noStrike">
                        <a:effectLst/>
                        <a:latin typeface="Arial" panose="020B0604020202020204" pitchFamily="34" charset="0"/>
                      </a:endParaRPr>
                    </a:p>
                    <a:p>
                      <a:pPr algn="ctr" fontAlgn="b">
                        <a:lnSpc>
                          <a:spcPct val="107000"/>
                        </a:lnSpc>
                        <a:spcBef>
                          <a:spcPts val="0"/>
                        </a:spcBef>
                        <a:spcAft>
                          <a:spcPts val="800"/>
                        </a:spcAft>
                      </a:pPr>
                      <a:r>
                        <a:rPr lang="en-US" sz="1100" b="0" i="0" u="none" strike="noStrike">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en-US" sz="1100" b="0" i="0" u="none" strike="noStrike">
                        <a:effectLst/>
                        <a:latin typeface="Arial" panose="020B0604020202020204" pitchFamily="34" charset="0"/>
                      </a:endParaRPr>
                    </a:p>
                  </a:txBody>
                  <a:tcPr marL="29334" marR="29334" marT="407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04114782"/>
                  </a:ext>
                </a:extLst>
              </a:tr>
              <a:tr h="1468595">
                <a:tc vMerge="1">
                  <a:txBody>
                    <a:bodyPr/>
                    <a:lstStyle/>
                    <a:p>
                      <a:endParaRPr lang="en-GB"/>
                    </a:p>
                  </a:txBody>
                  <a:tcPr/>
                </a:tc>
                <a:tc>
                  <a:txBody>
                    <a:bodyPr/>
                    <a:lstStyle/>
                    <a:p>
                      <a:pPr algn="just" fontAlgn="b">
                        <a:lnSpc>
                          <a:spcPct val="107000"/>
                        </a:lnSpc>
                        <a:spcBef>
                          <a:spcPts val="0"/>
                        </a:spcBef>
                        <a:spcAft>
                          <a:spcPts val="800"/>
                        </a:spcAft>
                      </a:pPr>
                      <a:r>
                        <a:rPr lang="en-US" sz="1600" b="0" i="0" u="none" strike="noStrike"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Develop capacity on business planning and growth</a:t>
                      </a:r>
                      <a:endParaRPr lang="en-US" sz="1600" b="0" i="0" u="none" strike="noStrike" dirty="0">
                        <a:effectLst/>
                        <a:latin typeface="Arial" panose="020B0604020202020204" pitchFamily="34" charset="0"/>
                      </a:endParaRPr>
                    </a:p>
                    <a:p>
                      <a:pPr algn="just" fontAlgn="b">
                        <a:lnSpc>
                          <a:spcPct val="107000"/>
                        </a:lnSpc>
                        <a:spcBef>
                          <a:spcPts val="0"/>
                        </a:spcBef>
                        <a:spcAft>
                          <a:spcPts val="800"/>
                        </a:spcAft>
                      </a:pPr>
                      <a:r>
                        <a:rPr lang="en-US" sz="1600" b="0" i="0" u="none" strike="noStrike"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en-US" sz="1600" b="0" i="0" u="none" strike="noStrike" dirty="0">
                        <a:effectLst/>
                        <a:latin typeface="Arial" panose="020B0604020202020204" pitchFamily="34" charset="0"/>
                      </a:endParaRPr>
                    </a:p>
                    <a:p>
                      <a:pPr algn="just" fontAlgn="b">
                        <a:lnSpc>
                          <a:spcPct val="107000"/>
                        </a:lnSpc>
                        <a:spcBef>
                          <a:spcPts val="0"/>
                        </a:spcBef>
                        <a:spcAft>
                          <a:spcPts val="800"/>
                        </a:spcAft>
                      </a:pPr>
                      <a:r>
                        <a:rPr lang="en-US" sz="1600" b="0" i="0" u="none" strike="noStrike"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en-US" sz="1600" b="0" i="0" u="none" strike="noStrike" dirty="0">
                        <a:effectLst/>
                        <a:latin typeface="Arial" panose="020B0604020202020204" pitchFamily="34" charset="0"/>
                      </a:endParaRPr>
                    </a:p>
                    <a:p>
                      <a:pPr algn="just" fontAlgn="b">
                        <a:lnSpc>
                          <a:spcPct val="107000"/>
                        </a:lnSpc>
                        <a:spcBef>
                          <a:spcPts val="0"/>
                        </a:spcBef>
                        <a:spcAft>
                          <a:spcPts val="800"/>
                        </a:spcAft>
                      </a:pPr>
                      <a:r>
                        <a:rPr lang="en-US" sz="1600" b="0" i="0" u="none" strike="noStrike"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en-US" sz="1600" b="0" i="0" u="none" strike="noStrike" dirty="0">
                        <a:effectLst/>
                        <a:latin typeface="Arial" panose="020B0604020202020204" pitchFamily="34" charset="0"/>
                      </a:endParaRPr>
                    </a:p>
                    <a:p>
                      <a:pPr algn="just" fontAlgn="b">
                        <a:lnSpc>
                          <a:spcPct val="107000"/>
                        </a:lnSpc>
                        <a:spcBef>
                          <a:spcPts val="0"/>
                        </a:spcBef>
                        <a:spcAft>
                          <a:spcPts val="800"/>
                        </a:spcAft>
                      </a:pPr>
                      <a:r>
                        <a:rPr lang="en-US" sz="1600" b="0" i="0" u="none" strike="noStrike"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en-US" sz="1600" b="0" i="0" u="none" strike="noStrike" dirty="0">
                        <a:effectLst/>
                        <a:latin typeface="Arial" panose="020B0604020202020204" pitchFamily="34" charset="0"/>
                      </a:endParaRPr>
                    </a:p>
                  </a:txBody>
                  <a:tcPr marL="29334" marR="29334" marT="407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lnSpc>
                          <a:spcPct val="107000"/>
                        </a:lnSpc>
                        <a:spcBef>
                          <a:spcPts val="0"/>
                        </a:spcBef>
                        <a:spcAft>
                          <a:spcPts val="800"/>
                        </a:spcAft>
                      </a:pPr>
                      <a:r>
                        <a:rPr lang="en-US" sz="1100" b="0" i="0" u="none" strike="noStrike"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M</a:t>
                      </a:r>
                      <a:endParaRPr lang="en-US" sz="1100" b="0" i="0" u="none" strike="noStrike" dirty="0">
                        <a:effectLst/>
                        <a:latin typeface="Arial" panose="020B0604020202020204" pitchFamily="34" charset="0"/>
                      </a:endParaRPr>
                    </a:p>
                    <a:p>
                      <a:pPr algn="ctr" fontAlgn="b">
                        <a:lnSpc>
                          <a:spcPct val="107000"/>
                        </a:lnSpc>
                        <a:spcBef>
                          <a:spcPts val="0"/>
                        </a:spcBef>
                        <a:spcAft>
                          <a:spcPts val="800"/>
                        </a:spcAft>
                      </a:pPr>
                      <a:r>
                        <a:rPr lang="en-US" sz="1100" b="0" i="0" u="none" strike="noStrike"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en-US" sz="1100" b="0" i="0" u="none" strike="noStrike" dirty="0">
                        <a:effectLst/>
                        <a:latin typeface="Arial" panose="020B0604020202020204" pitchFamily="34" charset="0"/>
                      </a:endParaRPr>
                    </a:p>
                    <a:p>
                      <a:pPr algn="ctr" fontAlgn="b">
                        <a:lnSpc>
                          <a:spcPct val="107000"/>
                        </a:lnSpc>
                        <a:spcBef>
                          <a:spcPts val="0"/>
                        </a:spcBef>
                        <a:spcAft>
                          <a:spcPts val="800"/>
                        </a:spcAft>
                      </a:pPr>
                      <a:r>
                        <a:rPr lang="en-US" sz="1100" b="0" i="0" u="none" strike="noStrike"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en-US" sz="1100" b="0" i="0" u="none" strike="noStrike" dirty="0">
                        <a:effectLst/>
                        <a:latin typeface="Arial" panose="020B0604020202020204" pitchFamily="34" charset="0"/>
                      </a:endParaRPr>
                    </a:p>
                    <a:p>
                      <a:pPr algn="ctr" fontAlgn="b">
                        <a:lnSpc>
                          <a:spcPct val="107000"/>
                        </a:lnSpc>
                        <a:spcBef>
                          <a:spcPts val="0"/>
                        </a:spcBef>
                        <a:spcAft>
                          <a:spcPts val="800"/>
                        </a:spcAft>
                      </a:pPr>
                      <a:r>
                        <a:rPr lang="en-US" sz="1100" b="0" i="0" u="none" strike="noStrike"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en-US" sz="1100" b="0" i="0" u="none" strike="noStrike" dirty="0">
                        <a:effectLst/>
                        <a:latin typeface="Arial" panose="020B0604020202020204" pitchFamily="34" charset="0"/>
                      </a:endParaRPr>
                    </a:p>
                    <a:p>
                      <a:pPr algn="ctr" fontAlgn="b">
                        <a:lnSpc>
                          <a:spcPct val="107000"/>
                        </a:lnSpc>
                        <a:spcBef>
                          <a:spcPts val="0"/>
                        </a:spcBef>
                        <a:spcAft>
                          <a:spcPts val="800"/>
                        </a:spcAft>
                      </a:pPr>
                      <a:r>
                        <a:rPr lang="en-US" sz="1100" b="0" i="0" u="none" strike="noStrike"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en-US" sz="1100" b="0" i="0" u="none" strike="noStrike" dirty="0">
                        <a:effectLst/>
                        <a:latin typeface="Arial" panose="020B0604020202020204" pitchFamily="34" charset="0"/>
                      </a:endParaRPr>
                    </a:p>
                  </a:txBody>
                  <a:tcPr marL="29334" marR="29334" marT="407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76630603"/>
                  </a:ext>
                </a:extLst>
              </a:tr>
            </a:tbl>
          </a:graphicData>
        </a:graphic>
      </p:graphicFrame>
    </p:spTree>
    <p:extLst>
      <p:ext uri="{BB962C8B-B14F-4D97-AF65-F5344CB8AC3E}">
        <p14:creationId xmlns:p14="http://schemas.microsoft.com/office/powerpoint/2010/main" val="23705437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Yellow Orang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3DBE013D8C7604B983817C7E9012623" ma:contentTypeVersion="13" ma:contentTypeDescription="Create a new document." ma:contentTypeScope="" ma:versionID="4759bb97f929ebb65ab321d903c13500">
  <xsd:schema xmlns:xsd="http://www.w3.org/2001/XMLSchema" xmlns:xs="http://www.w3.org/2001/XMLSchema" xmlns:p="http://schemas.microsoft.com/office/2006/metadata/properties" xmlns:ns3="558c2a68-3c86-4550-8c73-07409d1eb331" xmlns:ns4="b0a39b10-22b5-49f8-8575-047a62c6bbc0" targetNamespace="http://schemas.microsoft.com/office/2006/metadata/properties" ma:root="true" ma:fieldsID="8de939500b6c431dfd3722e24caa04a1" ns3:_="" ns4:_="">
    <xsd:import namespace="558c2a68-3c86-4550-8c73-07409d1eb331"/>
    <xsd:import namespace="b0a39b10-22b5-49f8-8575-047a62c6bbc0"/>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Location"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58c2a68-3c86-4550-8c73-07409d1eb33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0a39b10-22b5-49f8-8575-047a62c6bbc0"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B2135CA-8139-47CA-89A0-C5A4680E580E}">
  <ds:schemaRefs>
    <ds:schemaRef ds:uri="558c2a68-3c86-4550-8c73-07409d1eb331"/>
    <ds:schemaRef ds:uri="http://purl.org/dc/elements/1.1/"/>
    <ds:schemaRef ds:uri="http://www.w3.org/XML/1998/namespace"/>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schemas.microsoft.com/office/infopath/2007/PartnerControls"/>
    <ds:schemaRef ds:uri="b0a39b10-22b5-49f8-8575-047a62c6bbc0"/>
    <ds:schemaRef ds:uri="http://purl.org/dc/dcmitype/"/>
  </ds:schemaRefs>
</ds:datastoreItem>
</file>

<file path=customXml/itemProps2.xml><?xml version="1.0" encoding="utf-8"?>
<ds:datastoreItem xmlns:ds="http://schemas.openxmlformats.org/officeDocument/2006/customXml" ds:itemID="{46A0E968-4F79-4A54-B7B8-9515C8DC9199}">
  <ds:schemaRefs>
    <ds:schemaRef ds:uri="http://schemas.microsoft.com/sharepoint/v3/contenttype/forms"/>
  </ds:schemaRefs>
</ds:datastoreItem>
</file>

<file path=customXml/itemProps3.xml><?xml version="1.0" encoding="utf-8"?>
<ds:datastoreItem xmlns:ds="http://schemas.openxmlformats.org/officeDocument/2006/customXml" ds:itemID="{1805E7E1-6209-405B-B11F-DA25A3C7FD0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58c2a68-3c86-4550-8c73-07409d1eb331"/>
    <ds:schemaRef ds:uri="b0a39b10-22b5-49f8-8575-047a62c6bbc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194</TotalTime>
  <Words>1417</Words>
  <Application>Microsoft Office PowerPoint</Application>
  <PresentationFormat>Widescreen</PresentationFormat>
  <Paragraphs>324</Paragraphs>
  <Slides>16</Slides>
  <Notes>12</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16</vt:i4>
      </vt:variant>
    </vt:vector>
  </HeadingPairs>
  <TitlesOfParts>
    <vt:vector size="26" baseType="lpstr">
      <vt:lpstr>Arial</vt:lpstr>
      <vt:lpstr>Calibri</vt:lpstr>
      <vt:lpstr>Calibri Light</vt:lpstr>
      <vt:lpstr>Calibri-Light</vt:lpstr>
      <vt:lpstr>Georgia</vt:lpstr>
      <vt:lpstr>Helvetica</vt:lpstr>
      <vt:lpstr>Times New Roman</vt:lpstr>
      <vt:lpstr>Office Theme</vt:lpstr>
      <vt:lpstr>2_Office Theme</vt:lpstr>
      <vt:lpstr>3_Office Theme</vt:lpstr>
      <vt:lpstr>PowerPoint Presentation</vt:lpstr>
      <vt:lpstr>What is SUN Business Movement?</vt:lpstr>
      <vt:lpstr>What is SUN Business Movement?</vt:lpstr>
      <vt:lpstr>SBN 2019-2023 Strategy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Resources Required to implement the Strategy (USD)</vt:lpstr>
      <vt:lpstr>SBN strategy in the context of Covid-19</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Scaling Up Nutrition  Business Network (SBN)  KENYA Strategy  Nutrition Symposium Sept 24th 2020</dc:title>
  <dc:creator>Charles Opiyo</dc:creator>
  <cp:lastModifiedBy>Leila Odhiambo</cp:lastModifiedBy>
  <cp:revision>5</cp:revision>
  <dcterms:created xsi:type="dcterms:W3CDTF">2020-09-20T16:44:33Z</dcterms:created>
  <dcterms:modified xsi:type="dcterms:W3CDTF">2020-10-14T16:19:11Z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0x010100F3DBE013D8C7604B983817C7E9012623</vt:lpwstr>
  </property>
</Properties>
</file>